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9"/>
  </p:notesMasterIdLst>
  <p:handoutMasterIdLst>
    <p:handoutMasterId r:id="rId20"/>
  </p:handout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03D90D-F9ED-4D45-9F94-7356DB14B621}" type="datetimeFigureOut">
              <a:rPr kumimoji="1" lang="ja-JP" altLang="en-US" smtClean="0"/>
              <a:t>2019/7/16</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C1D25-19F3-44F7-9E3F-857893B02CB8}" type="slidenum">
              <a:rPr kumimoji="1" lang="ja-JP" altLang="en-US" smtClean="0"/>
              <a:t>‹#›</a:t>
            </a:fld>
            <a:endParaRPr kumimoji="1" lang="ja-JP" altLang="en-US"/>
          </a:p>
        </p:txBody>
      </p:sp>
    </p:spTree>
    <p:extLst>
      <p:ext uri="{BB962C8B-B14F-4D97-AF65-F5344CB8AC3E}">
        <p14:creationId xmlns:p14="http://schemas.microsoft.com/office/powerpoint/2010/main" val="3277954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8892F-2AEA-4B9F-84F2-CD5389461B92}" type="datetimeFigureOut">
              <a:rPr kumimoji="1" lang="ja-JP" altLang="en-US" smtClean="0"/>
              <a:t>2019/7/16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2AD16-BA91-47A8-9E3F-4227BDB932CD}" type="slidenum">
              <a:rPr kumimoji="1" lang="ja-JP" altLang="en-US" smtClean="0"/>
              <a:t>‹#›</a:t>
            </a:fld>
            <a:endParaRPr kumimoji="1" lang="ja-JP" altLang="en-US"/>
          </a:p>
        </p:txBody>
      </p:sp>
    </p:spTree>
    <p:extLst>
      <p:ext uri="{BB962C8B-B14F-4D97-AF65-F5344CB8AC3E}">
        <p14:creationId xmlns:p14="http://schemas.microsoft.com/office/powerpoint/2010/main" val="16385794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4E350D-318E-4026-84DF-3C98A4938AF6}" type="datetime1">
              <a:rPr lang="en-US" altLang="ja-JP"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555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E33012-8E42-4FD0-9662-9F7263902376}" type="datetime1">
              <a:rPr lang="en-US" altLang="ja-JP" smtClean="0"/>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310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95D9CFC-8BD5-4038-87C7-3FC4A251CD02}" type="datetime1">
              <a:rPr lang="en-US" altLang="ja-JP" smtClean="0"/>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983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BDB2BC-AE61-4CBA-8E51-DE360D538A29}" type="datetime1">
              <a:rPr lang="en-US" altLang="ja-JP"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005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A057EB9-E740-4A9D-AE46-16BDF34AC1C2}" type="datetime1">
              <a:rPr lang="en-US" altLang="ja-JP"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465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Date Placeholder 7"/>
          <p:cNvSpPr>
            <a:spLocks noGrp="1"/>
          </p:cNvSpPr>
          <p:nvPr>
            <p:ph type="dt" sz="half" idx="10"/>
          </p:nvPr>
        </p:nvSpPr>
        <p:spPr/>
        <p:txBody>
          <a:bodyPr/>
          <a:lstStyle/>
          <a:p>
            <a:fld id="{9D3F103A-2CBF-46BB-AB26-718C1A902E3D}" type="datetime1">
              <a:rPr lang="en-US" altLang="ja-JP" smtClean="0"/>
              <a:t>7/16/2019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360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Date Placeholder 1"/>
          <p:cNvSpPr>
            <a:spLocks noGrp="1"/>
          </p:cNvSpPr>
          <p:nvPr>
            <p:ph type="dt" sz="half" idx="10"/>
          </p:nvPr>
        </p:nvSpPr>
        <p:spPr/>
        <p:txBody>
          <a:bodyPr/>
          <a:lstStyle/>
          <a:p>
            <a:fld id="{3EF84E94-8266-42E4-B859-65CA4599E5A4}" type="datetime1">
              <a:rPr lang="en-US" altLang="ja-JP" smtClean="0"/>
              <a:t>7/16/2019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624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dirty="0"/>
          </a:p>
        </p:txBody>
      </p:sp>
      <p:sp>
        <p:nvSpPr>
          <p:cNvPr id="2" name="Date Placeholder 1"/>
          <p:cNvSpPr>
            <a:spLocks noGrp="1"/>
          </p:cNvSpPr>
          <p:nvPr>
            <p:ph type="dt" sz="half" idx="10"/>
          </p:nvPr>
        </p:nvSpPr>
        <p:spPr/>
        <p:txBody>
          <a:bodyPr/>
          <a:lstStyle/>
          <a:p>
            <a:fld id="{8C323F4E-C405-4245-95E3-22FD661F5696}" type="datetime1">
              <a:rPr lang="en-US" altLang="ja-JP" smtClean="0"/>
              <a:t>7/16/2019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395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30D7F6-C14E-454C-9AC8-7A76706F812D}" type="datetime1">
              <a:rPr lang="en-US" altLang="ja-JP"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34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Date Placeholder 7"/>
          <p:cNvSpPr>
            <a:spLocks noGrp="1"/>
          </p:cNvSpPr>
          <p:nvPr>
            <p:ph type="dt" sz="half" idx="10"/>
          </p:nvPr>
        </p:nvSpPr>
        <p:spPr/>
        <p:txBody>
          <a:bodyPr/>
          <a:lstStyle/>
          <a:p>
            <a:fld id="{8900AB3C-C297-4085-AB38-22FB352287CB}" type="datetime1">
              <a:rPr lang="en-US" altLang="ja-JP" smtClean="0"/>
              <a:t>7/16/2019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309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Date Placeholder 7"/>
          <p:cNvSpPr>
            <a:spLocks noGrp="1"/>
          </p:cNvSpPr>
          <p:nvPr>
            <p:ph type="dt" sz="half" idx="10"/>
          </p:nvPr>
        </p:nvSpPr>
        <p:spPr/>
        <p:txBody>
          <a:bodyPr/>
          <a:lstStyle/>
          <a:p>
            <a:fld id="{9C8FB845-9AF6-4006-8B9A-FA5A593D53CB}" type="datetime1">
              <a:rPr lang="en-US" altLang="ja-JP" smtClean="0"/>
              <a:t>7/16/2019</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964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66D9862A-1AB3-40CE-84F1-81AAE5FFF101}" type="datetime1">
              <a:rPr lang="en-US" altLang="ja-JP" smtClean="0"/>
              <a:t>7/16/2019</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43861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kumimoji="1"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4547061" y="482138"/>
            <a:ext cx="4281055" cy="1995055"/>
          </a:xfrm>
        </p:spPr>
        <p:txBody>
          <a:bodyPr vert="horz">
            <a:normAutofit/>
          </a:bodyPr>
          <a:lstStyle/>
          <a:p>
            <a:pPr algn="ctr"/>
            <a:r>
              <a:rPr kumimoji="1" lang="ja-JP" altLang="en-US" sz="3200" dirty="0" smtClean="0">
                <a:solidFill>
                  <a:schemeClr val="tx1"/>
                </a:solidFill>
              </a:rPr>
              <a:t>雇用差別・賃金差別をなくそう</a:t>
            </a:r>
            <a:r>
              <a:rPr kumimoji="1" lang="en-US" altLang="ja-JP" sz="3200" dirty="0" smtClean="0">
                <a:solidFill>
                  <a:schemeClr val="tx1"/>
                </a:solidFill>
              </a:rPr>
              <a:t/>
            </a:r>
            <a:br>
              <a:rPr kumimoji="1" lang="en-US" altLang="ja-JP" sz="3200" dirty="0" smtClean="0">
                <a:solidFill>
                  <a:schemeClr val="tx1"/>
                </a:solidFill>
              </a:rPr>
            </a:br>
            <a:r>
              <a:rPr lang="ja-JP" altLang="en-US" sz="2400" dirty="0" smtClean="0">
                <a:solidFill>
                  <a:schemeClr val="tx1"/>
                </a:solidFill>
              </a:rPr>
              <a:t>～同じ仕事なら同じ待遇を～</a:t>
            </a:r>
            <a:endParaRPr kumimoji="1" lang="ja-JP" altLang="en-US" sz="2400" dirty="0">
              <a:solidFill>
                <a:schemeClr val="tx1"/>
              </a:solidFill>
            </a:endParaRPr>
          </a:p>
        </p:txBody>
      </p:sp>
      <p:sp>
        <p:nvSpPr>
          <p:cNvPr id="3" name="サブタイトル 2"/>
          <p:cNvSpPr>
            <a:spLocks noGrp="1"/>
          </p:cNvSpPr>
          <p:nvPr>
            <p:ph type="subTitle" idx="4294967295"/>
          </p:nvPr>
        </p:nvSpPr>
        <p:spPr>
          <a:xfrm>
            <a:off x="4547061" y="2593569"/>
            <a:ext cx="4380807" cy="1055889"/>
          </a:xfrm>
        </p:spPr>
        <p:txBody>
          <a:bodyPr vert="horz">
            <a:normAutofit/>
          </a:bodyPr>
          <a:lstStyle/>
          <a:p>
            <a:pPr marL="0" indent="0" algn="ctr">
              <a:buNone/>
            </a:pPr>
            <a:r>
              <a:rPr kumimoji="1" lang="ja-JP" altLang="en-US" sz="4400" dirty="0" smtClean="0">
                <a:solidFill>
                  <a:schemeClr val="accent1">
                    <a:lumMod val="50000"/>
                  </a:schemeClr>
                </a:solidFill>
              </a:rPr>
              <a:t>非正規差別ＮＧ</a:t>
            </a:r>
            <a:endParaRPr kumimoji="1" lang="ja-JP" altLang="en-US" sz="4400" dirty="0">
              <a:solidFill>
                <a:schemeClr val="accent1">
                  <a:lumMod val="50000"/>
                </a:schemeClr>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5" y="382587"/>
            <a:ext cx="4372408" cy="6184841"/>
          </a:xfrm>
          <a:prstGeom prst="rect">
            <a:avLst/>
          </a:prstGeom>
        </p:spPr>
      </p:pic>
      <p:sp>
        <p:nvSpPr>
          <p:cNvPr id="6" name="タイトル 1"/>
          <p:cNvSpPr txBox="1">
            <a:spLocks/>
          </p:cNvSpPr>
          <p:nvPr/>
        </p:nvSpPr>
        <p:spPr>
          <a:xfrm>
            <a:off x="4547061" y="4015384"/>
            <a:ext cx="4281055" cy="1995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kern="1200" spc="-60" baseline="0">
                <a:solidFill>
                  <a:srgbClr val="FFFFFF"/>
                </a:solidFill>
                <a:latin typeface="+mj-lt"/>
                <a:ea typeface="+mj-ea"/>
                <a:cs typeface="+mj-cs"/>
              </a:defRPr>
            </a:lvl1pPr>
          </a:lstStyle>
          <a:p>
            <a:pPr algn="ctr"/>
            <a:r>
              <a:rPr lang="ja-JP" altLang="en-US" sz="3200" dirty="0" smtClean="0">
                <a:solidFill>
                  <a:srgbClr val="FF0000"/>
                </a:solidFill>
                <a:latin typeface="+mj-ea"/>
              </a:rPr>
              <a:t>正規雇用労働者</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と</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3200" dirty="0" smtClean="0">
                <a:solidFill>
                  <a:srgbClr val="FF0000"/>
                </a:solidFill>
                <a:latin typeface="+mj-ea"/>
              </a:rPr>
              <a:t>非正規雇用</a:t>
            </a:r>
            <a:r>
              <a:rPr lang="ja-JP" altLang="en-US" sz="3200" dirty="0">
                <a:solidFill>
                  <a:srgbClr val="FF0000"/>
                </a:solidFill>
                <a:latin typeface="+mj-ea"/>
              </a:rPr>
              <a:t>労働者</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の</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3200" dirty="0">
                <a:solidFill>
                  <a:srgbClr val="FF0000"/>
                </a:solidFill>
                <a:latin typeface="+mj-ea"/>
              </a:rPr>
              <a:t>不合理</a:t>
            </a:r>
            <a:r>
              <a:rPr lang="ja-JP" altLang="en-US" sz="3200" dirty="0" smtClean="0">
                <a:solidFill>
                  <a:srgbClr val="FF0000"/>
                </a:solidFill>
                <a:latin typeface="+mj-ea"/>
              </a:rPr>
              <a:t>な待遇</a:t>
            </a:r>
            <a:r>
              <a:rPr lang="ja-JP" altLang="en-US" sz="3200" dirty="0">
                <a:solidFill>
                  <a:srgbClr val="FF0000"/>
                </a:solidFill>
                <a:latin typeface="+mj-ea"/>
              </a:rPr>
              <a:t>格差</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が</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3200" dirty="0">
                <a:solidFill>
                  <a:srgbClr val="FF0000"/>
                </a:solidFill>
                <a:latin typeface="+mj-ea"/>
              </a:rPr>
              <a:t>禁止</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となりました</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390974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kumimoji="1" lang="ja-JP" altLang="en-US" dirty="0" smtClean="0"/>
              <a:t>こんな</a:t>
            </a:r>
            <a:r>
              <a:rPr kumimoji="1" lang="ja-JP" altLang="en-US" dirty="0" smtClean="0">
                <a:solidFill>
                  <a:srgbClr val="FF0000"/>
                </a:solidFill>
              </a:rPr>
              <a:t>差別</a:t>
            </a:r>
            <a:r>
              <a:rPr kumimoji="1" lang="ja-JP" altLang="en-US" dirty="0" smtClean="0"/>
              <a:t>は</a:t>
            </a:r>
            <a:r>
              <a:rPr kumimoji="1" lang="en-US" altLang="ja-JP" dirty="0" smtClean="0">
                <a:solidFill>
                  <a:srgbClr val="FF0000"/>
                </a:solidFill>
              </a:rPr>
              <a:t>NG</a:t>
            </a:r>
            <a:endParaRPr kumimoji="1" lang="ja-JP" altLang="en-US" dirty="0">
              <a:solidFill>
                <a:srgbClr val="FF0000"/>
              </a:solidFill>
            </a:endParaRPr>
          </a:p>
        </p:txBody>
      </p:sp>
      <p:sp>
        <p:nvSpPr>
          <p:cNvPr id="5" name="楕円 4"/>
          <p:cNvSpPr/>
          <p:nvPr/>
        </p:nvSpPr>
        <p:spPr>
          <a:xfrm>
            <a:off x="7407449" y="864108"/>
            <a:ext cx="980902" cy="98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賞与</a:t>
            </a:r>
            <a:endParaRPr kumimoji="1" lang="en-US" altLang="ja-JP" dirty="0" smtClean="0"/>
          </a:p>
          <a:p>
            <a:pPr algn="ctr"/>
            <a:r>
              <a:rPr kumimoji="1" lang="ja-JP" altLang="en-US" dirty="0"/>
              <a:t>手当</a:t>
            </a:r>
          </a:p>
        </p:txBody>
      </p:sp>
      <p:sp>
        <p:nvSpPr>
          <p:cNvPr id="6" name="正方形/長方形 5"/>
          <p:cNvSpPr/>
          <p:nvPr/>
        </p:nvSpPr>
        <p:spPr>
          <a:xfrm>
            <a:off x="2901951" y="864108"/>
            <a:ext cx="4572000" cy="1077218"/>
          </a:xfrm>
          <a:prstGeom prst="rect">
            <a:avLst/>
          </a:prstGeom>
        </p:spPr>
        <p:txBody>
          <a:bodyPr>
            <a:spAutoFit/>
          </a:bodyPr>
          <a:lstStyle/>
          <a:p>
            <a:pPr indent="133350" algn="just">
              <a:spcAft>
                <a:spcPts val="0"/>
              </a:spcAft>
            </a:pPr>
            <a:r>
              <a:rPr lang="ja-JP" altLang="en-US" sz="3200" kern="100" dirty="0" smtClean="0">
                <a:solidFill>
                  <a:srgbClr val="0070C0"/>
                </a:solidFill>
                <a:latin typeface="+mj-ea"/>
                <a:ea typeface="+mj-ea"/>
                <a:cs typeface="Times New Roman" panose="02020603050405020304" pitchFamily="18" charset="0"/>
              </a:rPr>
              <a:t>精勤手当・皆勤手当</a:t>
            </a:r>
            <a:endParaRPr lang="en-US" altLang="ja-JP" sz="3200" kern="100" dirty="0">
              <a:solidFill>
                <a:srgbClr val="0070C0"/>
              </a:solidFill>
              <a:latin typeface="+mj-ea"/>
              <a:ea typeface="+mj-ea"/>
              <a:cs typeface="Times New Roman" panose="02020603050405020304" pitchFamily="18" charset="0"/>
            </a:endParaRPr>
          </a:p>
          <a:p>
            <a:pPr indent="133350" algn="just">
              <a:spcAft>
                <a:spcPts val="0"/>
              </a:spcAft>
            </a:pPr>
            <a:r>
              <a:rPr lang="ja-JP" altLang="en-US" sz="3200" kern="100" dirty="0" smtClean="0">
                <a:latin typeface="+mj-ea"/>
                <a:ea typeface="+mj-ea"/>
                <a:cs typeface="Times New Roman" panose="02020603050405020304" pitchFamily="18" charset="0"/>
              </a:rPr>
              <a:t>は同額で</a:t>
            </a:r>
            <a:endParaRPr lang="ja-JP" altLang="ja-JP" sz="3200" kern="100" dirty="0">
              <a:latin typeface="+mj-ea"/>
              <a:ea typeface="+mj-ea"/>
              <a:cs typeface="Times New Roman" panose="02020603050405020304" pitchFamily="18" charset="0"/>
            </a:endParaRPr>
          </a:p>
        </p:txBody>
      </p:sp>
      <p:sp>
        <p:nvSpPr>
          <p:cNvPr id="7" name="コンテンツ プレースホルダー 2"/>
          <p:cNvSpPr>
            <a:spLocks noGrp="1"/>
          </p:cNvSpPr>
          <p:nvPr>
            <p:ph idx="1"/>
          </p:nvPr>
        </p:nvSpPr>
        <p:spPr>
          <a:xfrm>
            <a:off x="2843761" y="1853323"/>
            <a:ext cx="5252835" cy="2917352"/>
          </a:xfrm>
        </p:spPr>
        <p:txBody>
          <a:bodyPr>
            <a:normAutofit/>
          </a:bodyPr>
          <a:lstStyle/>
          <a:p>
            <a:pPr marL="0" indent="0">
              <a:buNone/>
            </a:pPr>
            <a:r>
              <a:rPr lang="ja-JP" altLang="en-US" sz="2400" dirty="0" smtClean="0"/>
              <a:t>業務内容が同じなら、正規と非正規で同額を支給しなければなりません。</a:t>
            </a:r>
            <a:endParaRPr lang="en-US" altLang="ja-JP" sz="2400" dirty="0" smtClean="0"/>
          </a:p>
          <a:p>
            <a:pPr marL="0" indent="0">
              <a:buNone/>
            </a:pP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796" y="4207760"/>
            <a:ext cx="3470155" cy="1776988"/>
          </a:xfrm>
          <a:prstGeom prst="rect">
            <a:avLst/>
          </a:prstGeom>
        </p:spPr>
      </p:pic>
      <p:sp>
        <p:nvSpPr>
          <p:cNvPr id="8" name="スライド番号プレースホルダー 7"/>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2389455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kumimoji="1" lang="ja-JP" altLang="en-US" dirty="0" smtClean="0"/>
              <a:t>こんな</a:t>
            </a:r>
            <a:r>
              <a:rPr kumimoji="1" lang="ja-JP" altLang="en-US" dirty="0" smtClean="0">
                <a:solidFill>
                  <a:srgbClr val="FF0000"/>
                </a:solidFill>
              </a:rPr>
              <a:t>差別</a:t>
            </a:r>
            <a:r>
              <a:rPr kumimoji="1" lang="ja-JP" altLang="en-US" dirty="0" smtClean="0"/>
              <a:t>は</a:t>
            </a:r>
            <a:r>
              <a:rPr kumimoji="1" lang="en-US" altLang="ja-JP" dirty="0" smtClean="0">
                <a:solidFill>
                  <a:srgbClr val="FF0000"/>
                </a:solidFill>
              </a:rPr>
              <a:t>NG</a:t>
            </a:r>
            <a:endParaRPr kumimoji="1" lang="ja-JP" altLang="en-US" dirty="0">
              <a:solidFill>
                <a:srgbClr val="FF0000"/>
              </a:solidFill>
            </a:endParaRPr>
          </a:p>
        </p:txBody>
      </p:sp>
      <p:sp>
        <p:nvSpPr>
          <p:cNvPr id="5" name="楕円 4"/>
          <p:cNvSpPr/>
          <p:nvPr/>
        </p:nvSpPr>
        <p:spPr>
          <a:xfrm>
            <a:off x="7407449" y="864108"/>
            <a:ext cx="980902" cy="98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賞与</a:t>
            </a:r>
            <a:endParaRPr kumimoji="1" lang="en-US" altLang="ja-JP" dirty="0" smtClean="0"/>
          </a:p>
          <a:p>
            <a:pPr algn="ctr"/>
            <a:r>
              <a:rPr kumimoji="1" lang="ja-JP" altLang="en-US" dirty="0"/>
              <a:t>手当</a:t>
            </a:r>
          </a:p>
        </p:txBody>
      </p:sp>
      <p:sp>
        <p:nvSpPr>
          <p:cNvPr id="6" name="正方形/長方形 5"/>
          <p:cNvSpPr/>
          <p:nvPr/>
        </p:nvSpPr>
        <p:spPr>
          <a:xfrm>
            <a:off x="2901951" y="864108"/>
            <a:ext cx="4572000" cy="1077218"/>
          </a:xfrm>
          <a:prstGeom prst="rect">
            <a:avLst/>
          </a:prstGeom>
        </p:spPr>
        <p:txBody>
          <a:bodyPr>
            <a:spAutoFit/>
          </a:bodyPr>
          <a:lstStyle/>
          <a:p>
            <a:pPr indent="133350" algn="just">
              <a:spcAft>
                <a:spcPts val="0"/>
              </a:spcAft>
            </a:pPr>
            <a:r>
              <a:rPr lang="ja-JP" altLang="en-US" sz="3200" kern="100" dirty="0" smtClean="0">
                <a:solidFill>
                  <a:srgbClr val="0070C0"/>
                </a:solidFill>
                <a:latin typeface="+mj-ea"/>
                <a:ea typeface="+mj-ea"/>
                <a:cs typeface="Times New Roman" panose="02020603050405020304" pitchFamily="18" charset="0"/>
              </a:rPr>
              <a:t>教育訓練</a:t>
            </a:r>
            <a:endParaRPr lang="en-US" altLang="ja-JP" sz="3200" kern="100" dirty="0" smtClean="0">
              <a:solidFill>
                <a:srgbClr val="0070C0"/>
              </a:solidFill>
              <a:latin typeface="+mj-ea"/>
              <a:ea typeface="+mj-ea"/>
              <a:cs typeface="Times New Roman" panose="02020603050405020304" pitchFamily="18" charset="0"/>
            </a:endParaRPr>
          </a:p>
          <a:p>
            <a:pPr indent="133350" algn="just">
              <a:spcAft>
                <a:spcPts val="0"/>
              </a:spcAft>
            </a:pPr>
            <a:r>
              <a:rPr lang="ja-JP" altLang="en-US" sz="3200" kern="100" dirty="0" smtClean="0">
                <a:latin typeface="+mj-ea"/>
                <a:ea typeface="+mj-ea"/>
                <a:cs typeface="Times New Roman" panose="02020603050405020304" pitchFamily="18" charset="0"/>
              </a:rPr>
              <a:t>も同様に保障</a:t>
            </a:r>
            <a:endParaRPr lang="ja-JP" altLang="ja-JP" sz="3200" kern="100" dirty="0">
              <a:latin typeface="+mj-ea"/>
              <a:ea typeface="+mj-ea"/>
              <a:cs typeface="Times New Roman" panose="02020603050405020304" pitchFamily="18" charset="0"/>
            </a:endParaRPr>
          </a:p>
        </p:txBody>
      </p:sp>
      <p:sp>
        <p:nvSpPr>
          <p:cNvPr id="7" name="コンテンツ プレースホルダー 2"/>
          <p:cNvSpPr>
            <a:spLocks noGrp="1"/>
          </p:cNvSpPr>
          <p:nvPr>
            <p:ph idx="1"/>
          </p:nvPr>
        </p:nvSpPr>
        <p:spPr>
          <a:xfrm>
            <a:off x="2901951" y="2177934"/>
            <a:ext cx="5410776" cy="2319251"/>
          </a:xfrm>
        </p:spPr>
        <p:txBody>
          <a:bodyPr>
            <a:normAutofit/>
          </a:bodyPr>
          <a:lstStyle/>
          <a:p>
            <a:pPr marL="0" indent="0">
              <a:buNone/>
            </a:pPr>
            <a:r>
              <a:rPr lang="ja-JP" altLang="en-US" sz="2400" dirty="0" smtClean="0"/>
              <a:t>業務内容が同じなら、正規と非正規で同額を支給しなければなりません。</a:t>
            </a:r>
            <a:endParaRPr lang="en-US" altLang="ja-JP" sz="2400" dirty="0" smtClean="0"/>
          </a:p>
          <a:p>
            <a:pPr marL="0" indent="0">
              <a:buNone/>
            </a:pP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762" y="4277866"/>
            <a:ext cx="3470155" cy="1776988"/>
          </a:xfrm>
          <a:prstGeom prst="rect">
            <a:avLst/>
          </a:prstGeom>
        </p:spPr>
      </p:pic>
      <p:sp>
        <p:nvSpPr>
          <p:cNvPr id="8" name="スライド番号プレースホルダー 7"/>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0512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01951" y="2784764"/>
            <a:ext cx="2659264" cy="2493818"/>
          </a:xfrm>
        </p:spPr>
        <p:txBody>
          <a:bodyPr>
            <a:normAutofit/>
          </a:bodyPr>
          <a:lstStyle/>
          <a:p>
            <a:pPr marL="0" indent="0">
              <a:buNone/>
            </a:pPr>
            <a:r>
              <a:rPr kumimoji="1" lang="ja-JP" altLang="en-US" sz="2400" dirty="0" smtClean="0"/>
              <a:t>正規・非正規にかかわらず、更衣室や食堂など同一の利用を保障しなければいけません。</a:t>
            </a:r>
            <a:endParaRPr kumimoji="1" lang="ja-JP" altLang="en-US" sz="2400" dirty="0"/>
          </a:p>
        </p:txBody>
      </p:sp>
      <p:sp>
        <p:nvSpPr>
          <p:cNvPr id="4" name="タイトル 1"/>
          <p:cNvSpPr>
            <a:spLocks noGrp="1"/>
          </p:cNvSpPr>
          <p:nvPr>
            <p:ph type="title"/>
          </p:nvPr>
        </p:nvSpPr>
        <p:spPr/>
        <p:txBody>
          <a:bodyPr/>
          <a:lstStyle/>
          <a:p>
            <a:r>
              <a:rPr kumimoji="1" lang="ja-JP" altLang="en-US" dirty="0" smtClean="0"/>
              <a:t>こんな</a:t>
            </a:r>
            <a:r>
              <a:rPr kumimoji="1" lang="ja-JP" altLang="en-US" dirty="0" smtClean="0">
                <a:solidFill>
                  <a:srgbClr val="FF0000"/>
                </a:solidFill>
              </a:rPr>
              <a:t>差別</a:t>
            </a:r>
            <a:r>
              <a:rPr kumimoji="1" lang="ja-JP" altLang="en-US" dirty="0" smtClean="0"/>
              <a:t>は</a:t>
            </a:r>
            <a:r>
              <a:rPr kumimoji="1" lang="en-US" altLang="ja-JP" dirty="0" smtClean="0">
                <a:solidFill>
                  <a:srgbClr val="FF0000"/>
                </a:solidFill>
              </a:rPr>
              <a:t>NG</a:t>
            </a:r>
            <a:endParaRPr kumimoji="1" lang="ja-JP" altLang="en-US" dirty="0">
              <a:solidFill>
                <a:srgbClr val="FF0000"/>
              </a:solidFill>
            </a:endParaRPr>
          </a:p>
        </p:txBody>
      </p:sp>
      <p:sp>
        <p:nvSpPr>
          <p:cNvPr id="6" name="楕円 5"/>
          <p:cNvSpPr/>
          <p:nvPr/>
        </p:nvSpPr>
        <p:spPr>
          <a:xfrm>
            <a:off x="7407449" y="864108"/>
            <a:ext cx="980902" cy="9892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福利厚生</a:t>
            </a:r>
            <a:endParaRPr kumimoji="1" lang="ja-JP" altLang="en-US" dirty="0"/>
          </a:p>
        </p:txBody>
      </p:sp>
      <p:sp>
        <p:nvSpPr>
          <p:cNvPr id="7" name="正方形/長方形 6"/>
          <p:cNvSpPr/>
          <p:nvPr/>
        </p:nvSpPr>
        <p:spPr>
          <a:xfrm>
            <a:off x="2901951" y="864108"/>
            <a:ext cx="4572000" cy="1569660"/>
          </a:xfrm>
          <a:prstGeom prst="rect">
            <a:avLst/>
          </a:prstGeom>
        </p:spPr>
        <p:txBody>
          <a:bodyPr>
            <a:spAutoFit/>
          </a:bodyPr>
          <a:lstStyle/>
          <a:p>
            <a:pPr indent="133350" algn="just">
              <a:spcAft>
                <a:spcPts val="0"/>
              </a:spcAft>
            </a:pPr>
            <a:r>
              <a:rPr lang="ja-JP" altLang="en-US" sz="3200" kern="100" dirty="0" smtClean="0">
                <a:solidFill>
                  <a:schemeClr val="accent2">
                    <a:lumMod val="75000"/>
                  </a:schemeClr>
                </a:solidFill>
                <a:latin typeface="+mj-ea"/>
                <a:ea typeface="+mj-ea"/>
                <a:cs typeface="Times New Roman" panose="02020603050405020304" pitchFamily="18" charset="0"/>
              </a:rPr>
              <a:t>食堂、休憩室・更衣室</a:t>
            </a:r>
            <a:endParaRPr lang="en-US" altLang="ja-JP" sz="3200" kern="100" dirty="0" smtClean="0">
              <a:solidFill>
                <a:schemeClr val="accent2">
                  <a:lumMod val="75000"/>
                </a:schemeClr>
              </a:solidFill>
              <a:latin typeface="+mj-ea"/>
              <a:ea typeface="+mj-ea"/>
              <a:cs typeface="Times New Roman" panose="02020603050405020304" pitchFamily="18" charset="0"/>
            </a:endParaRPr>
          </a:p>
          <a:p>
            <a:pPr indent="133350" algn="just">
              <a:spcAft>
                <a:spcPts val="0"/>
              </a:spcAft>
            </a:pPr>
            <a:r>
              <a:rPr lang="ja-JP" altLang="en-US" sz="3200" kern="100" dirty="0" smtClean="0">
                <a:solidFill>
                  <a:schemeClr val="accent2">
                    <a:lumMod val="75000"/>
                  </a:schemeClr>
                </a:solidFill>
                <a:latin typeface="+mj-ea"/>
                <a:ea typeface="+mj-ea"/>
                <a:cs typeface="Times New Roman" panose="02020603050405020304" pitchFamily="18" charset="0"/>
              </a:rPr>
              <a:t>転勤者用社宅</a:t>
            </a:r>
            <a:endParaRPr lang="en-US" altLang="ja-JP" sz="3200" kern="100" dirty="0" smtClean="0">
              <a:solidFill>
                <a:schemeClr val="accent2">
                  <a:lumMod val="75000"/>
                </a:schemeClr>
              </a:solidFill>
              <a:latin typeface="+mj-ea"/>
              <a:ea typeface="+mj-ea"/>
              <a:cs typeface="Times New Roman" panose="02020603050405020304" pitchFamily="18" charset="0"/>
            </a:endParaRPr>
          </a:p>
          <a:p>
            <a:pPr indent="133350" algn="just">
              <a:spcAft>
                <a:spcPts val="0"/>
              </a:spcAft>
            </a:pPr>
            <a:r>
              <a:rPr lang="ja-JP" altLang="en-US" sz="3200" kern="100" dirty="0" smtClean="0">
                <a:latin typeface="+mj-ea"/>
                <a:ea typeface="+mj-ea"/>
                <a:cs typeface="Times New Roman" panose="02020603050405020304" pitchFamily="18" charset="0"/>
              </a:rPr>
              <a:t>は同一利用に</a:t>
            </a:r>
            <a:endParaRPr lang="ja-JP" altLang="ja-JP" sz="3200" kern="100" dirty="0">
              <a:latin typeface="+mj-ea"/>
              <a:ea typeface="+mj-ea"/>
              <a:cs typeface="Times New Roman" panose="02020603050405020304" pitchFamily="18" charset="0"/>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0" y="3016436"/>
            <a:ext cx="2366496" cy="2417941"/>
          </a:xfrm>
          <a:prstGeom prst="rect">
            <a:avLst/>
          </a:prstGeom>
        </p:spPr>
      </p:pic>
      <p:sp>
        <p:nvSpPr>
          <p:cNvPr id="5" name="スライド番号プレースホルダー 4"/>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13549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18824" y="2523217"/>
            <a:ext cx="2617700" cy="2738739"/>
          </a:xfrm>
        </p:spPr>
        <p:txBody>
          <a:bodyPr>
            <a:normAutofit/>
          </a:bodyPr>
          <a:lstStyle/>
          <a:p>
            <a:pPr marL="0" indent="0">
              <a:buNone/>
            </a:pPr>
            <a:r>
              <a:rPr kumimoji="1" lang="ja-JP" altLang="en-US" sz="2400" dirty="0" smtClean="0"/>
              <a:t>付与日数・時間数や有給・無給について、同一基準の適用が必要です。</a:t>
            </a:r>
            <a:endParaRPr kumimoji="1" lang="ja-JP" altLang="en-US" sz="2400" dirty="0"/>
          </a:p>
        </p:txBody>
      </p:sp>
      <p:sp>
        <p:nvSpPr>
          <p:cNvPr id="4" name="タイトル 1"/>
          <p:cNvSpPr>
            <a:spLocks noGrp="1"/>
          </p:cNvSpPr>
          <p:nvPr>
            <p:ph type="title"/>
          </p:nvPr>
        </p:nvSpPr>
        <p:spPr/>
        <p:txBody>
          <a:bodyPr/>
          <a:lstStyle/>
          <a:p>
            <a:r>
              <a:rPr kumimoji="1" lang="ja-JP" altLang="en-US" dirty="0" smtClean="0"/>
              <a:t>こんな</a:t>
            </a:r>
            <a:r>
              <a:rPr kumimoji="1" lang="ja-JP" altLang="en-US" dirty="0" smtClean="0">
                <a:solidFill>
                  <a:srgbClr val="FF0000"/>
                </a:solidFill>
              </a:rPr>
              <a:t>差別</a:t>
            </a:r>
            <a:r>
              <a:rPr kumimoji="1" lang="ja-JP" altLang="en-US" dirty="0" smtClean="0"/>
              <a:t>は</a:t>
            </a:r>
            <a:r>
              <a:rPr kumimoji="1" lang="en-US" altLang="ja-JP" dirty="0" smtClean="0">
                <a:solidFill>
                  <a:srgbClr val="FF0000"/>
                </a:solidFill>
              </a:rPr>
              <a:t>NG</a:t>
            </a:r>
            <a:endParaRPr kumimoji="1" lang="ja-JP" altLang="en-US" dirty="0">
              <a:solidFill>
                <a:srgbClr val="FF0000"/>
              </a:solidFill>
            </a:endParaRPr>
          </a:p>
        </p:txBody>
      </p:sp>
      <p:sp>
        <p:nvSpPr>
          <p:cNvPr id="5" name="楕円 4"/>
          <p:cNvSpPr/>
          <p:nvPr/>
        </p:nvSpPr>
        <p:spPr>
          <a:xfrm>
            <a:off x="7407449" y="864108"/>
            <a:ext cx="980902" cy="9892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福利厚生</a:t>
            </a:r>
            <a:endParaRPr kumimoji="1" lang="ja-JP" altLang="en-US" dirty="0"/>
          </a:p>
        </p:txBody>
      </p:sp>
      <p:sp>
        <p:nvSpPr>
          <p:cNvPr id="6" name="正方形/長方形 5"/>
          <p:cNvSpPr/>
          <p:nvPr/>
        </p:nvSpPr>
        <p:spPr>
          <a:xfrm>
            <a:off x="2901951" y="864108"/>
            <a:ext cx="4572000" cy="1077218"/>
          </a:xfrm>
          <a:prstGeom prst="rect">
            <a:avLst/>
          </a:prstGeom>
        </p:spPr>
        <p:txBody>
          <a:bodyPr>
            <a:spAutoFit/>
          </a:bodyPr>
          <a:lstStyle/>
          <a:p>
            <a:pPr indent="133350" algn="just">
              <a:spcAft>
                <a:spcPts val="0"/>
              </a:spcAft>
            </a:pPr>
            <a:r>
              <a:rPr lang="ja-JP" altLang="en-US" sz="3200" kern="100" dirty="0" smtClean="0">
                <a:solidFill>
                  <a:schemeClr val="accent2">
                    <a:lumMod val="75000"/>
                  </a:schemeClr>
                </a:solidFill>
                <a:latin typeface="+mj-ea"/>
                <a:ea typeface="+mj-ea"/>
                <a:cs typeface="Times New Roman" panose="02020603050405020304" pitchFamily="18" charset="0"/>
              </a:rPr>
              <a:t>慶弔休暇、健康診断</a:t>
            </a:r>
            <a:endParaRPr lang="en-US" altLang="ja-JP" sz="3200" kern="100" dirty="0" smtClean="0">
              <a:solidFill>
                <a:schemeClr val="accent2">
                  <a:lumMod val="75000"/>
                </a:schemeClr>
              </a:solidFill>
              <a:latin typeface="+mj-ea"/>
              <a:ea typeface="+mj-ea"/>
              <a:cs typeface="Times New Roman" panose="02020603050405020304" pitchFamily="18" charset="0"/>
            </a:endParaRPr>
          </a:p>
          <a:p>
            <a:pPr indent="133350" algn="just">
              <a:spcAft>
                <a:spcPts val="0"/>
              </a:spcAft>
            </a:pPr>
            <a:r>
              <a:rPr lang="ja-JP" altLang="en-US" sz="3200" kern="100" dirty="0" smtClean="0">
                <a:latin typeface="+mj-ea"/>
                <a:ea typeface="+mj-ea"/>
                <a:cs typeface="Times New Roman" panose="02020603050405020304" pitchFamily="18" charset="0"/>
              </a:rPr>
              <a:t>は同一制度に</a:t>
            </a:r>
            <a:endParaRPr lang="ja-JP" altLang="ja-JP" sz="3200" kern="100" dirty="0">
              <a:latin typeface="+mj-ea"/>
              <a:ea typeface="+mj-ea"/>
              <a:cs typeface="Times New Roman" panose="02020603050405020304" pitchFamily="18" charset="0"/>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651" y="2561114"/>
            <a:ext cx="2666217" cy="2700843"/>
          </a:xfrm>
          <a:prstGeom prst="rect">
            <a:avLst/>
          </a:prstGeom>
        </p:spPr>
      </p:pic>
      <p:sp>
        <p:nvSpPr>
          <p:cNvPr id="8" name="スライド番号プレースホルダー 7"/>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225391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01950" y="2194560"/>
            <a:ext cx="5369213" cy="1812175"/>
          </a:xfrm>
        </p:spPr>
        <p:txBody>
          <a:bodyPr>
            <a:normAutofit/>
          </a:bodyPr>
          <a:lstStyle/>
          <a:p>
            <a:pPr marL="0" indent="0">
              <a:buNone/>
            </a:pPr>
            <a:r>
              <a:rPr kumimoji="1" lang="ja-JP" altLang="en-US" sz="2400" dirty="0" smtClean="0"/>
              <a:t>正規と非正規には同一の休暇制度を認めなければなりません。契約終了日までの病気休暇を認めなければなりません。</a:t>
            </a:r>
            <a:endParaRPr kumimoji="1" lang="ja-JP" altLang="en-US" sz="2400" dirty="0"/>
          </a:p>
        </p:txBody>
      </p:sp>
      <p:sp>
        <p:nvSpPr>
          <p:cNvPr id="4" name="楕円 3"/>
          <p:cNvSpPr/>
          <p:nvPr/>
        </p:nvSpPr>
        <p:spPr>
          <a:xfrm>
            <a:off x="7407449" y="864108"/>
            <a:ext cx="980902" cy="9892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福利厚生</a:t>
            </a:r>
            <a:endParaRPr kumimoji="1" lang="ja-JP" altLang="en-US" dirty="0"/>
          </a:p>
        </p:txBody>
      </p:sp>
      <p:sp>
        <p:nvSpPr>
          <p:cNvPr id="5" name="正方形/長方形 4"/>
          <p:cNvSpPr/>
          <p:nvPr/>
        </p:nvSpPr>
        <p:spPr>
          <a:xfrm>
            <a:off x="2901951" y="864108"/>
            <a:ext cx="4572000" cy="1077218"/>
          </a:xfrm>
          <a:prstGeom prst="rect">
            <a:avLst/>
          </a:prstGeom>
        </p:spPr>
        <p:txBody>
          <a:bodyPr>
            <a:spAutoFit/>
          </a:bodyPr>
          <a:lstStyle/>
          <a:p>
            <a:pPr indent="133350" algn="just">
              <a:spcAft>
                <a:spcPts val="0"/>
              </a:spcAft>
            </a:pPr>
            <a:r>
              <a:rPr lang="ja-JP" altLang="en-US" sz="3200" kern="100" dirty="0" smtClean="0">
                <a:solidFill>
                  <a:schemeClr val="accent2">
                    <a:lumMod val="75000"/>
                  </a:schemeClr>
                </a:solidFill>
                <a:latin typeface="+mj-ea"/>
                <a:ea typeface="+mj-ea"/>
                <a:cs typeface="Times New Roman" panose="02020603050405020304" pitchFamily="18" charset="0"/>
              </a:rPr>
              <a:t>病気休職</a:t>
            </a:r>
            <a:endParaRPr lang="en-US" altLang="ja-JP" sz="3200" kern="100" dirty="0" smtClean="0">
              <a:solidFill>
                <a:schemeClr val="accent2">
                  <a:lumMod val="75000"/>
                </a:schemeClr>
              </a:solidFill>
              <a:latin typeface="+mj-ea"/>
              <a:ea typeface="+mj-ea"/>
              <a:cs typeface="Times New Roman" panose="02020603050405020304" pitchFamily="18" charset="0"/>
            </a:endParaRPr>
          </a:p>
          <a:p>
            <a:pPr indent="133350" algn="just">
              <a:spcAft>
                <a:spcPts val="0"/>
              </a:spcAft>
            </a:pPr>
            <a:r>
              <a:rPr lang="ja-JP" altLang="en-US" sz="3200" kern="100" dirty="0" smtClean="0">
                <a:latin typeface="+mj-ea"/>
                <a:ea typeface="+mj-ea"/>
                <a:cs typeface="Times New Roman" panose="02020603050405020304" pitchFamily="18" charset="0"/>
              </a:rPr>
              <a:t>は同一制度に</a:t>
            </a:r>
            <a:endParaRPr lang="ja-JP" altLang="ja-JP" sz="3200" kern="100" dirty="0">
              <a:latin typeface="+mj-ea"/>
              <a:ea typeface="+mj-ea"/>
              <a:cs typeface="Times New Roman" panose="02020603050405020304" pitchFamily="18" charset="0"/>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450" y="3897246"/>
            <a:ext cx="3721194" cy="2142506"/>
          </a:xfrm>
          <a:prstGeom prst="rect">
            <a:avLst/>
          </a:prstGeom>
        </p:spPr>
      </p:pic>
      <p:sp>
        <p:nvSpPr>
          <p:cNvPr id="7" name="タイトル 1"/>
          <p:cNvSpPr>
            <a:spLocks noGrp="1"/>
          </p:cNvSpPr>
          <p:nvPr>
            <p:ph type="title"/>
          </p:nvPr>
        </p:nvSpPr>
        <p:spPr/>
        <p:txBody>
          <a:bodyPr/>
          <a:lstStyle/>
          <a:p>
            <a:r>
              <a:rPr kumimoji="1" lang="ja-JP" altLang="en-US" dirty="0" smtClean="0"/>
              <a:t>こんな</a:t>
            </a:r>
            <a:r>
              <a:rPr kumimoji="1" lang="ja-JP" altLang="en-US" dirty="0" smtClean="0">
                <a:solidFill>
                  <a:srgbClr val="FF0000"/>
                </a:solidFill>
              </a:rPr>
              <a:t>差別</a:t>
            </a:r>
            <a:r>
              <a:rPr kumimoji="1" lang="ja-JP" altLang="en-US" dirty="0" smtClean="0"/>
              <a:t>は</a:t>
            </a:r>
            <a:r>
              <a:rPr kumimoji="1" lang="en-US" altLang="ja-JP" dirty="0" smtClean="0">
                <a:solidFill>
                  <a:srgbClr val="FF0000"/>
                </a:solidFill>
              </a:rPr>
              <a:t>NG</a:t>
            </a:r>
            <a:endParaRPr kumimoji="1" lang="ja-JP" altLang="en-US" dirty="0">
              <a:solidFill>
                <a:srgbClr val="FF0000"/>
              </a:solidFill>
            </a:endParaRPr>
          </a:p>
        </p:txBody>
      </p:sp>
      <p:sp>
        <p:nvSpPr>
          <p:cNvPr id="9" name="スライド番号プレースホルダー 8"/>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319947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01951" y="1512500"/>
            <a:ext cx="5486400" cy="4688794"/>
          </a:xfrm>
        </p:spPr>
        <p:txBody>
          <a:bodyPr>
            <a:noAutofit/>
          </a:bodyPr>
          <a:lstStyle/>
          <a:p>
            <a:pPr marL="0" indent="0">
              <a:buNone/>
            </a:pPr>
            <a:r>
              <a:rPr lang="ja-JP" altLang="ja-JP" sz="2400" dirty="0">
                <a:solidFill>
                  <a:srgbClr val="00B050"/>
                </a:solidFill>
              </a:rPr>
              <a:t>郵政ユニオン（非正規社員）</a:t>
            </a:r>
          </a:p>
          <a:p>
            <a:pPr marL="0" indent="0">
              <a:buNone/>
            </a:pPr>
            <a:r>
              <a:rPr lang="ja-JP" altLang="ja-JP" sz="2000" dirty="0"/>
              <a:t>東京・大阪高裁判決で、住居手当・年末年始勤務手当の支給と</a:t>
            </a:r>
            <a:r>
              <a:rPr lang="ja-JP" altLang="ja-JP" sz="2000" dirty="0" smtClean="0"/>
              <a:t>夏期休暇</a:t>
            </a:r>
            <a:r>
              <a:rPr lang="ja-JP" altLang="en-US" sz="2000" dirty="0" smtClean="0"/>
              <a:t>・冬期休暇</a:t>
            </a:r>
            <a:r>
              <a:rPr lang="ja-JP" altLang="ja-JP" sz="2000" dirty="0" smtClean="0"/>
              <a:t>・</a:t>
            </a:r>
            <a:r>
              <a:rPr lang="ja-JP" altLang="ja-JP" sz="2000" dirty="0"/>
              <a:t>病気休暇の保障が認められました。</a:t>
            </a:r>
          </a:p>
          <a:p>
            <a:pPr marL="0" indent="0">
              <a:buNone/>
            </a:pPr>
            <a:r>
              <a:rPr lang="ja-JP" altLang="ja-JP" sz="2400" dirty="0">
                <a:solidFill>
                  <a:srgbClr val="00B050"/>
                </a:solidFill>
              </a:rPr>
              <a:t>メトロコマース（契約社員）</a:t>
            </a:r>
          </a:p>
          <a:p>
            <a:pPr marL="0" indent="0">
              <a:buNone/>
            </a:pPr>
            <a:r>
              <a:rPr lang="ja-JP" altLang="ja-JP" sz="2000" dirty="0"/>
              <a:t>東京高裁判決で、住居手当の支給が認められ、退職金について</a:t>
            </a:r>
            <a:r>
              <a:rPr lang="ja-JP" altLang="ja-JP" sz="2000"/>
              <a:t>は</a:t>
            </a:r>
            <a:r>
              <a:rPr lang="ja-JP" altLang="ja-JP" sz="2000" smtClean="0"/>
              <a:t>「</a:t>
            </a:r>
            <a:r>
              <a:rPr lang="ja-JP" altLang="en-US" sz="2000" smtClean="0"/>
              <a:t>４</a:t>
            </a:r>
            <a:r>
              <a:rPr lang="ja-JP" altLang="ja-JP" sz="2000" smtClean="0"/>
              <a:t>分の</a:t>
            </a:r>
            <a:r>
              <a:rPr lang="ja-JP" altLang="en-US" sz="2000" smtClean="0"/>
              <a:t>１</a:t>
            </a:r>
            <a:r>
              <a:rPr lang="ja-JP" altLang="ja-JP" sz="2000" smtClean="0"/>
              <a:t>すら</a:t>
            </a:r>
            <a:r>
              <a:rPr lang="ja-JP" altLang="ja-JP" sz="2000" dirty="0"/>
              <a:t>認めないことは違法」と認定されました。</a:t>
            </a:r>
          </a:p>
          <a:p>
            <a:pPr marL="0" indent="0">
              <a:buNone/>
            </a:pPr>
            <a:r>
              <a:rPr lang="ja-JP" altLang="ja-JP" sz="2400" dirty="0">
                <a:solidFill>
                  <a:srgbClr val="00B050"/>
                </a:solidFill>
              </a:rPr>
              <a:t>大阪医科大（アルバイト）</a:t>
            </a:r>
          </a:p>
          <a:p>
            <a:pPr marL="0" indent="0">
              <a:buNone/>
            </a:pPr>
            <a:r>
              <a:rPr lang="ja-JP" altLang="ja-JP" sz="2000" dirty="0"/>
              <a:t>大阪高裁判決で賞与は割合で</a:t>
            </a:r>
            <a:r>
              <a:rPr lang="en-US" altLang="ja-JP" sz="2000" dirty="0"/>
              <a:t>6</a:t>
            </a:r>
            <a:r>
              <a:rPr lang="ja-JP" altLang="ja-JP" sz="2000" dirty="0"/>
              <a:t>割以上の支払い、病気休職は</a:t>
            </a:r>
            <a:r>
              <a:rPr lang="en-US" altLang="ja-JP" sz="2000" dirty="0"/>
              <a:t>1</a:t>
            </a:r>
            <a:r>
              <a:rPr lang="ja-JP" altLang="ja-JP" sz="2000" dirty="0"/>
              <a:t>か月全額の賃金保障が認められ、夏季休暇も認められました</a:t>
            </a:r>
            <a:r>
              <a:rPr lang="ja-JP" altLang="ja-JP" sz="2000" dirty="0" smtClean="0"/>
              <a:t>。</a:t>
            </a:r>
            <a:endParaRPr kumimoji="1" lang="ja-JP" altLang="en-US" sz="2000" dirty="0"/>
          </a:p>
        </p:txBody>
      </p:sp>
      <p:sp>
        <p:nvSpPr>
          <p:cNvPr id="4" name="タイトル 1"/>
          <p:cNvSpPr>
            <a:spLocks noGrp="1"/>
          </p:cNvSpPr>
          <p:nvPr>
            <p:ph type="title"/>
          </p:nvPr>
        </p:nvSpPr>
        <p:spPr/>
        <p:txBody>
          <a:bodyPr/>
          <a:lstStyle/>
          <a:p>
            <a:r>
              <a:rPr kumimoji="1" lang="ja-JP" altLang="en-US" dirty="0" smtClean="0">
                <a:solidFill>
                  <a:srgbClr val="FF0000"/>
                </a:solidFill>
              </a:rPr>
              <a:t>格差是正</a:t>
            </a:r>
            <a:r>
              <a:rPr kumimoji="1" lang="ja-JP" altLang="en-US" dirty="0" smtClean="0"/>
              <a:t>がすすみました</a:t>
            </a:r>
            <a:endParaRPr kumimoji="1" lang="ja-JP" altLang="en-US" dirty="0">
              <a:solidFill>
                <a:srgbClr val="FF0000"/>
              </a:solidFill>
            </a:endParaRPr>
          </a:p>
        </p:txBody>
      </p:sp>
      <p:sp>
        <p:nvSpPr>
          <p:cNvPr id="5" name="角丸四角形 4"/>
          <p:cNvSpPr/>
          <p:nvPr/>
        </p:nvSpPr>
        <p:spPr>
          <a:xfrm>
            <a:off x="2901951" y="864108"/>
            <a:ext cx="5486400" cy="50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労契法２０条をもとにした裁判</a:t>
            </a:r>
            <a:endParaRPr kumimoji="1" lang="ja-JP" altLang="en-US" sz="2800" dirty="0"/>
          </a:p>
        </p:txBody>
      </p:sp>
      <p:sp>
        <p:nvSpPr>
          <p:cNvPr id="7" name="スライド番号プレースホルダー 6"/>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45043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kumimoji="1" lang="ja-JP" altLang="en-US" dirty="0" smtClean="0">
                <a:solidFill>
                  <a:srgbClr val="FF0000"/>
                </a:solidFill>
              </a:rPr>
              <a:t>格差是正</a:t>
            </a:r>
            <a:r>
              <a:rPr kumimoji="1" lang="ja-JP" altLang="en-US" dirty="0" smtClean="0"/>
              <a:t>がすすみました</a:t>
            </a:r>
            <a:endParaRPr kumimoji="1" lang="ja-JP" altLang="en-US" dirty="0">
              <a:solidFill>
                <a:srgbClr val="FF0000"/>
              </a:solidFill>
            </a:endParaRPr>
          </a:p>
        </p:txBody>
      </p:sp>
      <p:sp>
        <p:nvSpPr>
          <p:cNvPr id="5" name="正方形/長方形 4"/>
          <p:cNvSpPr/>
          <p:nvPr/>
        </p:nvSpPr>
        <p:spPr>
          <a:xfrm>
            <a:off x="2901951" y="880734"/>
            <a:ext cx="5486400" cy="3570208"/>
          </a:xfrm>
          <a:prstGeom prst="rect">
            <a:avLst/>
          </a:prstGeom>
        </p:spPr>
        <p:txBody>
          <a:bodyPr wrap="square">
            <a:spAutoFit/>
          </a:bodyPr>
          <a:lstStyle/>
          <a:p>
            <a:pPr algn="just">
              <a:spcAft>
                <a:spcPts val="0"/>
              </a:spcAft>
            </a:pPr>
            <a:r>
              <a:rPr lang="ja-JP" altLang="ja-JP" sz="2800" kern="100" dirty="0" smtClean="0">
                <a:latin typeface="+mn-ea"/>
                <a:cs typeface="Times New Roman" panose="02020603050405020304" pitchFamily="18" charset="0"/>
              </a:rPr>
              <a:t>職場</a:t>
            </a:r>
            <a:r>
              <a:rPr lang="ja-JP" altLang="ja-JP" sz="2400" kern="100" dirty="0">
                <a:latin typeface="+mn-ea"/>
                <a:cs typeface="Times New Roman" panose="02020603050405020304" pitchFamily="18" charset="0"/>
              </a:rPr>
              <a:t>でも</a:t>
            </a:r>
            <a:r>
              <a:rPr lang="ja-JP" altLang="ja-JP" sz="2800" kern="100" dirty="0">
                <a:solidFill>
                  <a:srgbClr val="FF0000"/>
                </a:solidFill>
                <a:latin typeface="+mn-ea"/>
                <a:cs typeface="Times New Roman" panose="02020603050405020304" pitchFamily="18" charset="0"/>
              </a:rPr>
              <a:t>大きく前進！</a:t>
            </a:r>
          </a:p>
          <a:p>
            <a:pPr indent="133350" algn="just">
              <a:spcAft>
                <a:spcPts val="0"/>
              </a:spcAft>
            </a:pPr>
            <a:r>
              <a:rPr lang="en-US" altLang="ja-JP" kern="100" dirty="0">
                <a:solidFill>
                  <a:srgbClr val="0070C0"/>
                </a:solidFill>
                <a:latin typeface="+mn-ea"/>
                <a:cs typeface="Times New Roman" panose="02020603050405020304" pitchFamily="18" charset="0"/>
              </a:rPr>
              <a:t>19</a:t>
            </a:r>
            <a:r>
              <a:rPr lang="ja-JP" altLang="ja-JP" kern="100" dirty="0">
                <a:solidFill>
                  <a:srgbClr val="0070C0"/>
                </a:solidFill>
                <a:latin typeface="+mn-ea"/>
                <a:cs typeface="Times New Roman" panose="02020603050405020304" pitchFamily="18" charset="0"/>
              </a:rPr>
              <a:t>春闘でも「不合理な格差是正」で大きく前進しています。</a:t>
            </a:r>
          </a:p>
          <a:p>
            <a:pPr algn="just">
              <a:spcAft>
                <a:spcPts val="0"/>
              </a:spcAft>
            </a:pPr>
            <a:r>
              <a:rPr lang="ja-JP" altLang="ja-JP" kern="100" dirty="0">
                <a:latin typeface="+mn-ea"/>
                <a:cs typeface="Times New Roman" panose="02020603050405020304" pitchFamily="18" charset="0"/>
              </a:rPr>
              <a:t>　</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「慶弔休暇を新設（結婚休暇、出生休暇、忌引休暇）」（全印総連）、「正規の</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3/4</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の労働時間の非正規に慶弔休暇保障」（日本医労連）、「病気休職期間を比例付与」（生協労連）、「リフレッシュ休暇制度を適用」（民放労連）、「</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60</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歳未満の嘱託職員に住宅手当、家族手当を支給」（日本医労連）、「パートの特殊勤務手当を正職員と同様内容で新設」（日本医労連）「賞与支給係数の同率に向けて見直す」（全農協労連）「パートの生理休暇を有給に」（生協労連）、「食堂無料開放」（民放労連）、など</a:t>
            </a:r>
          </a:p>
        </p:txBody>
      </p:sp>
      <p:sp>
        <p:nvSpPr>
          <p:cNvPr id="6" name="コンテンツ プレースホルダー 5"/>
          <p:cNvSpPr>
            <a:spLocks noGrp="1"/>
          </p:cNvSpPr>
          <p:nvPr>
            <p:ph idx="1"/>
          </p:nvPr>
        </p:nvSpPr>
        <p:spPr>
          <a:xfrm>
            <a:off x="2901951" y="4450942"/>
            <a:ext cx="5486400" cy="1650600"/>
          </a:xfrm>
        </p:spPr>
        <p:txBody>
          <a:bodyPr>
            <a:noAutofit/>
          </a:bodyPr>
          <a:lstStyle/>
          <a:p>
            <a:pPr marL="0" indent="0">
              <a:buNone/>
            </a:pPr>
            <a:r>
              <a:rPr kumimoji="1" lang="ja-JP" altLang="en-US" sz="3200" dirty="0" smtClean="0">
                <a:solidFill>
                  <a:srgbClr val="FF0000"/>
                </a:solidFill>
              </a:rPr>
              <a:t>職場で格差の把握</a:t>
            </a:r>
            <a:endParaRPr kumimoji="1" lang="en-US" altLang="ja-JP" sz="3200" dirty="0" smtClean="0">
              <a:solidFill>
                <a:srgbClr val="FF0000"/>
              </a:solidFill>
            </a:endParaRPr>
          </a:p>
          <a:p>
            <a:pPr marL="0" indent="0">
              <a:buNone/>
            </a:pPr>
            <a:r>
              <a:rPr lang="ja-JP" altLang="en-US" sz="3200" dirty="0" smtClean="0"/>
              <a:t>　　</a:t>
            </a:r>
            <a:r>
              <a:rPr lang="ja-JP" altLang="en-US" sz="3200" dirty="0" smtClean="0">
                <a:effectLst>
                  <a:outerShdw blurRad="50800" dist="38100" dir="2700000" algn="tl">
                    <a:srgbClr val="FFFF00"/>
                  </a:outerShdw>
                </a:effectLst>
              </a:rPr>
              <a:t>要求</a:t>
            </a:r>
            <a:r>
              <a:rPr lang="en-US" altLang="ja-JP" sz="3200" dirty="0" smtClean="0">
                <a:effectLst>
                  <a:outerShdw blurRad="50800" dist="38100" dir="2700000" algn="tl">
                    <a:srgbClr val="FFFF00"/>
                  </a:outerShdw>
                </a:effectLst>
              </a:rPr>
              <a:t>+</a:t>
            </a:r>
            <a:r>
              <a:rPr lang="ja-JP" altLang="en-US" sz="3200" dirty="0" smtClean="0">
                <a:effectLst>
                  <a:outerShdw blurRad="50800" dist="38100" dir="2700000" algn="tl">
                    <a:srgbClr val="FFFF00"/>
                  </a:outerShdw>
                </a:effectLst>
              </a:rPr>
              <a:t>説明を求めて</a:t>
            </a:r>
            <a:endParaRPr lang="en-US" altLang="ja-JP" sz="3200" dirty="0" smtClean="0">
              <a:effectLst>
                <a:outerShdw blurRad="50800" dist="38100" dir="2700000" algn="tl">
                  <a:srgbClr val="FFFF00"/>
                </a:outerShdw>
              </a:effectLst>
            </a:endParaRPr>
          </a:p>
          <a:p>
            <a:pPr marL="0" indent="0">
              <a:buNone/>
            </a:pPr>
            <a:r>
              <a:rPr kumimoji="1" lang="ja-JP" altLang="en-US" sz="3200" dirty="0" smtClean="0"/>
              <a:t>　　</a:t>
            </a:r>
            <a:r>
              <a:rPr kumimoji="1" lang="ja-JP" altLang="en-US" sz="3200" dirty="0" smtClean="0">
                <a:effectLst>
                  <a:outerShdw blurRad="50800" dist="50800" dir="5400000" algn="ctr" rotWithShape="0">
                    <a:srgbClr val="FFFF00"/>
                  </a:outerShdw>
                </a:effectLst>
              </a:rPr>
              <a:t>改善・要求実現！</a:t>
            </a:r>
            <a:endParaRPr kumimoji="1" lang="ja-JP" altLang="en-US" sz="3200" dirty="0">
              <a:effectLst>
                <a:outerShdw blurRad="50800" dist="50800" dir="5400000" algn="ctr" rotWithShape="0">
                  <a:srgbClr val="FFFF00"/>
                </a:outerShdw>
              </a:effectLst>
            </a:endParaRPr>
          </a:p>
        </p:txBody>
      </p:sp>
      <p:sp>
        <p:nvSpPr>
          <p:cNvPr id="7" name="ストライプ矢印 6"/>
          <p:cNvSpPr/>
          <p:nvPr/>
        </p:nvSpPr>
        <p:spPr>
          <a:xfrm>
            <a:off x="3041073" y="5661734"/>
            <a:ext cx="540328" cy="370439"/>
          </a:xfrm>
          <a:prstGeom prst="striped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トライプ矢印 7"/>
          <p:cNvSpPr/>
          <p:nvPr/>
        </p:nvSpPr>
        <p:spPr>
          <a:xfrm>
            <a:off x="3041073" y="5073122"/>
            <a:ext cx="540328" cy="401559"/>
          </a:xfrm>
          <a:prstGeom prst="striped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127492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56952" y="515388"/>
            <a:ext cx="7980219" cy="1554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t>２０２</a:t>
            </a:r>
            <a:r>
              <a:rPr kumimoji="1" lang="ja-JP" altLang="en-US" sz="3200" dirty="0"/>
              <a:t>０</a:t>
            </a:r>
            <a:r>
              <a:rPr kumimoji="1" lang="ja-JP" altLang="en-US" sz="3200" dirty="0" smtClean="0"/>
              <a:t>春闘</a:t>
            </a:r>
            <a:endParaRPr kumimoji="1" lang="en-US" altLang="ja-JP" sz="3200" dirty="0" smtClean="0"/>
          </a:p>
          <a:p>
            <a:r>
              <a:rPr kumimoji="1" lang="ja-JP" altLang="en-US" sz="3200" dirty="0"/>
              <a:t>仲間</a:t>
            </a:r>
            <a:r>
              <a:rPr kumimoji="1" lang="ja-JP" altLang="en-US" sz="3200" dirty="0" smtClean="0"/>
              <a:t>を増やそう！</a:t>
            </a:r>
            <a:endParaRPr kumimoji="1" lang="en-US" altLang="ja-JP" sz="3200" dirty="0" smtClean="0"/>
          </a:p>
          <a:p>
            <a:r>
              <a:rPr kumimoji="1" lang="ja-JP" altLang="en-US" sz="3200" dirty="0" smtClean="0"/>
              <a:t>労働</a:t>
            </a:r>
            <a:r>
              <a:rPr kumimoji="1" lang="ja-JP" altLang="en-US" sz="3200" dirty="0"/>
              <a:t>条件</a:t>
            </a:r>
            <a:r>
              <a:rPr kumimoji="1" lang="ja-JP" altLang="en-US" sz="3200" dirty="0" smtClean="0"/>
              <a:t>を</a:t>
            </a:r>
            <a:r>
              <a:rPr kumimoji="1" lang="ja-JP" altLang="en-US" sz="3200" dirty="0"/>
              <a:t>改善</a:t>
            </a:r>
            <a:r>
              <a:rPr kumimoji="1" lang="ja-JP" altLang="en-US" sz="3200" dirty="0" smtClean="0"/>
              <a:t>しよう！</a:t>
            </a:r>
            <a:endParaRPr kumimoji="1" lang="ja-JP" altLang="en-US" sz="3200" dirty="0"/>
          </a:p>
        </p:txBody>
      </p:sp>
      <p:sp>
        <p:nvSpPr>
          <p:cNvPr id="3" name="正方形/長方形 2"/>
          <p:cNvSpPr/>
          <p:nvPr/>
        </p:nvSpPr>
        <p:spPr>
          <a:xfrm>
            <a:off x="556952" y="2186246"/>
            <a:ext cx="7980219" cy="4093428"/>
          </a:xfrm>
          <a:prstGeom prst="rect">
            <a:avLst/>
          </a:prstGeom>
        </p:spPr>
        <p:txBody>
          <a:bodyPr wrap="square">
            <a:spAutoFit/>
          </a:bodyPr>
          <a:lstStyle/>
          <a:p>
            <a:pPr indent="133350" algn="just">
              <a:spcAft>
                <a:spcPts val="0"/>
              </a:spcAft>
            </a:pPr>
            <a:r>
              <a:rPr lang="ja-JP" altLang="ja-JP" sz="2000" kern="100" dirty="0">
                <a:latin typeface="+mn-ea"/>
                <a:cs typeface="Times New Roman" panose="02020603050405020304" pitchFamily="18" charset="0"/>
              </a:rPr>
              <a:t>「改正」法の趣旨を活かし</a:t>
            </a:r>
            <a:r>
              <a:rPr lang="ja-JP" altLang="ja-JP" sz="2000" kern="100" dirty="0" smtClean="0">
                <a:latin typeface="+mn-ea"/>
                <a:cs typeface="Times New Roman" panose="02020603050405020304" pitchFamily="18" charset="0"/>
              </a:rPr>
              <a:t>、</a:t>
            </a:r>
            <a:r>
              <a:rPr lang="ja-JP" altLang="en-US" sz="2000" kern="100" dirty="0" smtClean="0">
                <a:solidFill>
                  <a:srgbClr val="FF0000"/>
                </a:solidFill>
                <a:latin typeface="+mn-ea"/>
                <a:cs typeface="Times New Roman" panose="02020603050405020304" pitchFamily="18" charset="0"/>
              </a:rPr>
              <a:t>制度</a:t>
            </a:r>
            <a:r>
              <a:rPr lang="ja-JP" altLang="ja-JP" sz="2000" kern="100" dirty="0" smtClean="0">
                <a:solidFill>
                  <a:srgbClr val="FF0000"/>
                </a:solidFill>
                <a:latin typeface="+mn-ea"/>
                <a:cs typeface="Times New Roman" panose="02020603050405020304" pitchFamily="18" charset="0"/>
              </a:rPr>
              <a:t>を</a:t>
            </a:r>
            <a:r>
              <a:rPr lang="ja-JP" altLang="ja-JP" sz="2000" kern="100" dirty="0">
                <a:solidFill>
                  <a:srgbClr val="FF0000"/>
                </a:solidFill>
                <a:latin typeface="+mn-ea"/>
                <a:cs typeface="Times New Roman" panose="02020603050405020304" pitchFamily="18" charset="0"/>
              </a:rPr>
              <a:t>上回る労働条件を確立できるのは労働組合だけ</a:t>
            </a:r>
            <a:r>
              <a:rPr lang="ja-JP" altLang="ja-JP" sz="2000" kern="100" dirty="0">
                <a:latin typeface="+mn-ea"/>
                <a:cs typeface="Times New Roman" panose="02020603050405020304" pitchFamily="18" charset="0"/>
              </a:rPr>
              <a:t>です。</a:t>
            </a:r>
            <a:r>
              <a:rPr lang="ja-JP" altLang="ja-JP" sz="2000" kern="100" dirty="0">
                <a:solidFill>
                  <a:srgbClr val="FF0000"/>
                </a:solidFill>
                <a:latin typeface="+mn-ea"/>
                <a:cs typeface="Times New Roman" panose="02020603050405020304" pitchFamily="18" charset="0"/>
              </a:rPr>
              <a:t>要求実現と組織拡大を一体的に進め</a:t>
            </a:r>
            <a:r>
              <a:rPr lang="ja-JP" altLang="ja-JP" sz="2000" kern="100" dirty="0">
                <a:latin typeface="+mn-ea"/>
                <a:cs typeface="Times New Roman" panose="02020603050405020304" pitchFamily="18" charset="0"/>
              </a:rPr>
              <a:t>、運動で積み上げてきた成果・教訓をもとに、</a:t>
            </a:r>
            <a:r>
              <a:rPr lang="ja-JP" altLang="ja-JP" sz="2000" kern="100" dirty="0">
                <a:solidFill>
                  <a:srgbClr val="FF0000"/>
                </a:solidFill>
                <a:latin typeface="+mn-ea"/>
                <a:cs typeface="Times New Roman" panose="02020603050405020304" pitchFamily="18" charset="0"/>
              </a:rPr>
              <a:t>非正規雇用労働者の賃金・労働条件の底上げをめざしましょう。</a:t>
            </a:r>
          </a:p>
          <a:p>
            <a:pPr indent="133350" algn="just">
              <a:spcAft>
                <a:spcPts val="0"/>
              </a:spcAft>
            </a:pPr>
            <a:r>
              <a:rPr lang="ja-JP" altLang="ja-JP" sz="2000" kern="100" dirty="0" smtClean="0">
                <a:latin typeface="+mn-ea"/>
                <a:cs typeface="Times New Roman" panose="02020603050405020304" pitchFamily="18" charset="0"/>
              </a:rPr>
              <a:t>学習</a:t>
            </a:r>
            <a:r>
              <a:rPr lang="ja-JP" altLang="ja-JP" sz="2000" kern="100" dirty="0">
                <a:latin typeface="+mn-ea"/>
                <a:cs typeface="Times New Roman" panose="02020603050405020304" pitchFamily="18" charset="0"/>
              </a:rPr>
              <a:t>をもとに制度の理解を広げることとあわせ</a:t>
            </a:r>
            <a:r>
              <a:rPr lang="ja-JP" altLang="ja-JP" sz="2000" kern="100" dirty="0">
                <a:solidFill>
                  <a:srgbClr val="FF0000"/>
                </a:solidFill>
                <a:latin typeface="+mn-ea"/>
                <a:cs typeface="Times New Roman" panose="02020603050405020304" pitchFamily="18" charset="0"/>
              </a:rPr>
              <a:t>「不合理な格差」</a:t>
            </a:r>
            <a:r>
              <a:rPr lang="ja-JP" altLang="ja-JP" sz="2000" kern="100" dirty="0" smtClean="0">
                <a:solidFill>
                  <a:srgbClr val="FF0000"/>
                </a:solidFill>
                <a:latin typeface="+mn-ea"/>
                <a:cs typeface="Times New Roman" panose="02020603050405020304" pitchFamily="18" charset="0"/>
              </a:rPr>
              <a:t>の点検</a:t>
            </a:r>
            <a:r>
              <a:rPr lang="ja-JP" altLang="ja-JP" sz="2000" kern="100" dirty="0">
                <a:solidFill>
                  <a:srgbClr val="FF0000"/>
                </a:solidFill>
                <a:latin typeface="+mn-ea"/>
                <a:cs typeface="Times New Roman" panose="02020603050405020304" pitchFamily="18" charset="0"/>
              </a:rPr>
              <a:t>を全ての職場で行います。</a:t>
            </a:r>
            <a:r>
              <a:rPr lang="ja-JP" altLang="ja-JP" sz="2000" kern="100" dirty="0">
                <a:latin typeface="+mn-ea"/>
                <a:cs typeface="Times New Roman" panose="02020603050405020304" pitchFamily="18" charset="0"/>
              </a:rPr>
              <a:t>「職場点検」「職場要求」を基礎</a:t>
            </a:r>
            <a:r>
              <a:rPr lang="ja-JP" altLang="ja-JP" sz="2000" kern="100" dirty="0" smtClean="0">
                <a:latin typeface="+mn-ea"/>
                <a:cs typeface="Times New Roman" panose="02020603050405020304" pitchFamily="18" charset="0"/>
              </a:rPr>
              <a:t>に</a:t>
            </a:r>
            <a:r>
              <a:rPr lang="ja-JP" altLang="ja-JP" sz="2000" kern="100" dirty="0" smtClean="0">
                <a:solidFill>
                  <a:srgbClr val="FF0000"/>
                </a:solidFill>
                <a:latin typeface="+mn-ea"/>
                <a:cs typeface="Times New Roman" panose="02020603050405020304" pitchFamily="18" charset="0"/>
              </a:rPr>
              <a:t>「非正規</a:t>
            </a:r>
            <a:r>
              <a:rPr lang="ja-JP" altLang="en-US" sz="2000" kern="100" dirty="0" smtClean="0">
                <a:solidFill>
                  <a:srgbClr val="FF0000"/>
                </a:solidFill>
                <a:latin typeface="+mn-ea"/>
                <a:cs typeface="Times New Roman" panose="02020603050405020304" pitchFamily="18" charset="0"/>
              </a:rPr>
              <a:t>差別</a:t>
            </a:r>
            <a:r>
              <a:rPr lang="en-US" altLang="ja-JP" sz="2000" kern="100" dirty="0" smtClean="0">
                <a:solidFill>
                  <a:srgbClr val="FF0000"/>
                </a:solidFill>
                <a:latin typeface="+mn-ea"/>
                <a:cs typeface="Times New Roman" panose="02020603050405020304" pitchFamily="18" charset="0"/>
              </a:rPr>
              <a:t>NG</a:t>
            </a:r>
            <a:r>
              <a:rPr lang="ja-JP" altLang="ja-JP" sz="2000" kern="100" dirty="0">
                <a:solidFill>
                  <a:srgbClr val="FF0000"/>
                </a:solidFill>
                <a:latin typeface="+mn-ea"/>
                <a:cs typeface="Times New Roman" panose="02020603050405020304" pitchFamily="18" charset="0"/>
              </a:rPr>
              <a:t>」を要求化し均等待遇の実現をめざします。</a:t>
            </a:r>
          </a:p>
          <a:p>
            <a:pPr indent="133350" algn="just">
              <a:spcAft>
                <a:spcPts val="0"/>
              </a:spcAft>
            </a:pPr>
            <a:r>
              <a:rPr lang="ja-JP" altLang="ja-JP" sz="2000" kern="100" dirty="0">
                <a:latin typeface="+mn-ea"/>
                <a:cs typeface="Times New Roman" panose="02020603050405020304" pitchFamily="18" charset="0"/>
              </a:rPr>
              <a:t>最賃大幅引き上げとあわせ、</a:t>
            </a:r>
            <a:r>
              <a:rPr lang="ja-JP" altLang="ja-JP" sz="2000" kern="100" dirty="0">
                <a:solidFill>
                  <a:srgbClr val="FF0000"/>
                </a:solidFill>
                <a:latin typeface="+mn-ea"/>
                <a:cs typeface="Times New Roman" panose="02020603050405020304" pitchFamily="18" charset="0"/>
              </a:rPr>
              <a:t>非正規雇用労働者の底上げで地方の賃金水準底上げを図ります。</a:t>
            </a:r>
            <a:r>
              <a:rPr lang="ja-JP" altLang="ja-JP" sz="2000" kern="100" dirty="0">
                <a:latin typeface="+mn-ea"/>
                <a:cs typeface="Times New Roman" panose="02020603050405020304" pitchFamily="18" charset="0"/>
              </a:rPr>
              <a:t>各地での積極的な宣伝行動や中立労組訪問を行い、</a:t>
            </a:r>
            <a:r>
              <a:rPr lang="ja-JP" altLang="ja-JP" sz="2000" kern="100" dirty="0">
                <a:solidFill>
                  <a:srgbClr val="FF0000"/>
                </a:solidFill>
                <a:latin typeface="+mn-ea"/>
                <a:cs typeface="Times New Roman" panose="02020603050405020304" pitchFamily="18" charset="0"/>
              </a:rPr>
              <a:t>運動の「見える化」を進めましょう。</a:t>
            </a:r>
          </a:p>
          <a:p>
            <a:pPr algn="just">
              <a:spcAft>
                <a:spcPts val="0"/>
              </a:spcAft>
            </a:pPr>
            <a:r>
              <a:rPr lang="ja-JP" altLang="ja-JP" sz="2000" kern="100" dirty="0">
                <a:latin typeface="+mn-ea"/>
                <a:cs typeface="Times New Roman" panose="02020603050405020304" pitchFamily="18" charset="0"/>
              </a:rPr>
              <a:t>「最低賃金時給</a:t>
            </a:r>
            <a:r>
              <a:rPr lang="en-US" altLang="ja-JP" sz="2000" kern="100" dirty="0">
                <a:latin typeface="+mn-ea"/>
                <a:cs typeface="Times New Roman" panose="02020603050405020304" pitchFamily="18" charset="0"/>
              </a:rPr>
              <a:t>1,500</a:t>
            </a:r>
            <a:r>
              <a:rPr lang="ja-JP" altLang="ja-JP" sz="2000" kern="100" dirty="0">
                <a:latin typeface="+mn-ea"/>
                <a:cs typeface="Times New Roman" panose="02020603050405020304" pitchFamily="18" charset="0"/>
              </a:rPr>
              <a:t>円以上！」「全国一律最低賃金制度の実現！」「均等待遇実現！」「雇用の原則は直接・無期雇用！」「</a:t>
            </a:r>
            <a:r>
              <a:rPr lang="en-US" altLang="ja-JP" sz="2000" kern="100" dirty="0">
                <a:latin typeface="+mn-ea"/>
                <a:cs typeface="Times New Roman" panose="02020603050405020304" pitchFamily="18" charset="0"/>
              </a:rPr>
              <a:t>8</a:t>
            </a:r>
            <a:r>
              <a:rPr lang="ja-JP" altLang="ja-JP" sz="2000" kern="100" dirty="0">
                <a:latin typeface="+mn-ea"/>
                <a:cs typeface="Times New Roman" panose="02020603050405020304" pitchFamily="18" charset="0"/>
              </a:rPr>
              <a:t>時間働いたら暮らせる社会を！」と声をあげ実現させましょう。</a:t>
            </a:r>
          </a:p>
        </p:txBody>
      </p:sp>
      <p:sp>
        <p:nvSpPr>
          <p:cNvPr id="5" name="スライド番号プレースホルダー 4"/>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209770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 y="1123838"/>
            <a:ext cx="2360815" cy="4601183"/>
          </a:xfrm>
        </p:spPr>
        <p:txBody>
          <a:bodyPr/>
          <a:lstStyle/>
          <a:p>
            <a:r>
              <a:rPr kumimoji="1" lang="ja-JP" altLang="en-US" sz="2400" dirty="0" smtClean="0">
                <a:solidFill>
                  <a:schemeClr val="tx1"/>
                </a:solidFill>
              </a:rPr>
              <a:t>同一</a:t>
            </a:r>
            <a:r>
              <a:rPr kumimoji="1" lang="ja-JP" altLang="en-US" sz="2400" dirty="0" smtClean="0"/>
              <a:t>労働</a:t>
            </a:r>
            <a:r>
              <a:rPr kumimoji="1" lang="en-US" altLang="ja-JP" sz="2400" dirty="0" smtClean="0"/>
              <a:t/>
            </a:r>
            <a:br>
              <a:rPr kumimoji="1" lang="en-US" altLang="ja-JP" sz="2400" dirty="0" smtClean="0"/>
            </a:br>
            <a:r>
              <a:rPr kumimoji="1" lang="ja-JP" altLang="en-US" sz="2400" dirty="0" smtClean="0">
                <a:solidFill>
                  <a:schemeClr val="tx1"/>
                </a:solidFill>
              </a:rPr>
              <a:t>同一</a:t>
            </a:r>
            <a:r>
              <a:rPr kumimoji="1" lang="ja-JP" altLang="en-US" sz="2400" dirty="0" smtClean="0"/>
              <a:t>賃金</a:t>
            </a:r>
            <a:r>
              <a:rPr kumimoji="1" lang="en-US" altLang="ja-JP" dirty="0" smtClean="0"/>
              <a:t/>
            </a:r>
            <a:br>
              <a:rPr kumimoji="1" lang="en-US" altLang="ja-JP" dirty="0" smtClean="0"/>
            </a:br>
            <a:r>
              <a:rPr lang="en-US" altLang="ja-JP" dirty="0"/>
              <a:t/>
            </a:r>
            <a:br>
              <a:rPr lang="en-US" altLang="ja-JP" dirty="0"/>
            </a:br>
            <a:r>
              <a:rPr lang="ja-JP" altLang="en-US" sz="2900" dirty="0" smtClean="0"/>
              <a:t>同じ</a:t>
            </a:r>
            <a:r>
              <a:rPr lang="ja-JP" altLang="en-US" sz="2900" dirty="0" smtClean="0">
                <a:solidFill>
                  <a:srgbClr val="FF0000"/>
                </a:solidFill>
              </a:rPr>
              <a:t>仕事</a:t>
            </a:r>
            <a:r>
              <a:rPr lang="ja-JP" altLang="en-US" sz="2900" dirty="0" smtClean="0"/>
              <a:t>なら</a:t>
            </a:r>
            <a:r>
              <a:rPr lang="en-US" altLang="ja-JP" sz="2900" dirty="0" smtClean="0"/>
              <a:t/>
            </a:r>
            <a:br>
              <a:rPr lang="en-US" altLang="ja-JP" sz="2900" dirty="0" smtClean="0"/>
            </a:br>
            <a:r>
              <a:rPr lang="ja-JP" altLang="en-US" sz="2900" dirty="0" smtClean="0"/>
              <a:t>同じ</a:t>
            </a:r>
            <a:r>
              <a:rPr lang="ja-JP" altLang="en-US" sz="2900" dirty="0" smtClean="0">
                <a:solidFill>
                  <a:srgbClr val="FF0000"/>
                </a:solidFill>
              </a:rPr>
              <a:t>待遇</a:t>
            </a:r>
            <a:r>
              <a:rPr lang="ja-JP" altLang="en-US" sz="2900" dirty="0" smtClean="0"/>
              <a:t>を</a:t>
            </a:r>
            <a:endParaRPr kumimoji="1" lang="ja-JP" altLang="en-US" sz="2900" dirty="0"/>
          </a:p>
        </p:txBody>
      </p:sp>
      <p:sp>
        <p:nvSpPr>
          <p:cNvPr id="3" name="コンテンツ プレースホルダー 2"/>
          <p:cNvSpPr>
            <a:spLocks noGrp="1"/>
          </p:cNvSpPr>
          <p:nvPr>
            <p:ph idx="1"/>
          </p:nvPr>
        </p:nvSpPr>
        <p:spPr/>
        <p:txBody>
          <a:bodyPr>
            <a:normAutofit/>
          </a:bodyPr>
          <a:lstStyle/>
          <a:p>
            <a:pPr marL="0" indent="0">
              <a:buNone/>
            </a:pPr>
            <a:r>
              <a:rPr lang="ja-JP" altLang="ja-JP" sz="2400" u="sng" dirty="0"/>
              <a:t>パートタイム・有期労働法の</a:t>
            </a:r>
            <a:r>
              <a:rPr lang="ja-JP" altLang="ja-JP" sz="2400" u="sng" dirty="0">
                <a:solidFill>
                  <a:srgbClr val="FF0000"/>
                </a:solidFill>
              </a:rPr>
              <a:t>ポイント</a:t>
            </a:r>
          </a:p>
          <a:p>
            <a:pPr marL="0" indent="0">
              <a:buNone/>
            </a:pPr>
            <a:r>
              <a:rPr lang="ja-JP" altLang="ja-JP" dirty="0">
                <a:solidFill>
                  <a:srgbClr val="0070C0"/>
                </a:solidFill>
              </a:rPr>
              <a:t>パートタイム労働者・有期雇用労働者・派遣労働者に対して下記項目を整備</a:t>
            </a:r>
          </a:p>
          <a:p>
            <a:pPr marL="0" indent="0">
              <a:buNone/>
            </a:pPr>
            <a:r>
              <a:rPr lang="ja-JP" altLang="ja-JP" dirty="0">
                <a:solidFill>
                  <a:srgbClr val="0070C0"/>
                </a:solidFill>
              </a:rPr>
              <a:t>１．不合理な待遇格差の禁止</a:t>
            </a:r>
          </a:p>
          <a:p>
            <a:pPr marL="0" indent="0">
              <a:buNone/>
            </a:pPr>
            <a:r>
              <a:rPr lang="ja-JP" altLang="ja-JP" dirty="0"/>
              <a:t>正社員と非正規社員の間で、基本給や賞与などのあらゆる待遇について、不合理な待遇差を設けることを禁止。</a:t>
            </a:r>
          </a:p>
          <a:p>
            <a:pPr marL="0" indent="0">
              <a:buNone/>
            </a:pPr>
            <a:r>
              <a:rPr lang="ja-JP" altLang="ja-JP" dirty="0">
                <a:solidFill>
                  <a:srgbClr val="0070C0"/>
                </a:solidFill>
              </a:rPr>
              <a:t>２．待遇に関する説明義務の強化</a:t>
            </a:r>
          </a:p>
          <a:p>
            <a:pPr marL="0" indent="0">
              <a:buNone/>
            </a:pPr>
            <a:r>
              <a:rPr lang="ja-JP" altLang="ja-JP" dirty="0"/>
              <a:t>　「待遇差の内容や理由」などについて、事業主に説明義務。事業主は求められたら説明をしなければいけない。</a:t>
            </a:r>
          </a:p>
          <a:p>
            <a:pPr marL="0" indent="0">
              <a:buNone/>
            </a:pPr>
            <a:r>
              <a:rPr lang="ja-JP" altLang="ja-JP" dirty="0">
                <a:solidFill>
                  <a:srgbClr val="0070C0"/>
                </a:solidFill>
              </a:rPr>
              <a:t>３．行政における事業主への助言・指導等</a:t>
            </a:r>
          </a:p>
          <a:p>
            <a:pPr marL="0" indent="0">
              <a:buNone/>
            </a:pPr>
            <a:r>
              <a:rPr lang="ja-JP" altLang="ja-JP" dirty="0"/>
              <a:t>　無料・非公開の紛争解決手続きを整備。</a:t>
            </a:r>
          </a:p>
          <a:p>
            <a:pPr marL="0" indent="0">
              <a:buNone/>
            </a:pPr>
            <a:r>
              <a:rPr lang="ja-JP" altLang="ja-JP" sz="1100" dirty="0"/>
              <a:t>リーフレット｢パートタイム・有期雇用労働法が施行されます」（厚労省）より</a:t>
            </a:r>
          </a:p>
          <a:p>
            <a:pPr marL="0" indent="0">
              <a:buNone/>
            </a:pPr>
            <a:endParaRPr kumimoji="1" lang="ja-JP" altLang="en-US" dirty="0"/>
          </a:p>
        </p:txBody>
      </p:sp>
      <p:sp>
        <p:nvSpPr>
          <p:cNvPr id="5" name="スライド番号プレースホルダー 4"/>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08269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あなたの</a:t>
            </a:r>
            <a:r>
              <a:rPr kumimoji="1" lang="en-US" altLang="ja-JP" dirty="0" smtClean="0"/>
              <a:t/>
            </a:r>
            <a:br>
              <a:rPr kumimoji="1" lang="en-US" altLang="ja-JP" dirty="0" smtClean="0"/>
            </a:br>
            <a:r>
              <a:rPr kumimoji="1" lang="ja-JP" altLang="en-US" sz="3600" dirty="0" smtClean="0">
                <a:solidFill>
                  <a:srgbClr val="FF0000"/>
                </a:solidFill>
              </a:rPr>
              <a:t>職場</a:t>
            </a:r>
            <a:r>
              <a:rPr kumimoji="1" lang="ja-JP" altLang="en-US" dirty="0" smtClean="0"/>
              <a:t>の</a:t>
            </a:r>
            <a:r>
              <a:rPr kumimoji="1" lang="en-US" altLang="ja-JP" dirty="0" smtClean="0"/>
              <a:t/>
            </a:r>
            <a:br>
              <a:rPr kumimoji="1" lang="en-US" altLang="ja-JP" dirty="0" smtClean="0"/>
            </a:br>
            <a:r>
              <a:rPr kumimoji="1" lang="ja-JP" altLang="en-US" sz="3600" dirty="0" smtClean="0">
                <a:solidFill>
                  <a:srgbClr val="FF0000"/>
                </a:solidFill>
              </a:rPr>
              <a:t>格差</a:t>
            </a:r>
            <a:r>
              <a:rPr kumimoji="1" lang="ja-JP" altLang="en-US" dirty="0" smtClean="0"/>
              <a:t>を</a:t>
            </a:r>
            <a:r>
              <a:rPr kumimoji="1" lang="en-US" altLang="ja-JP" dirty="0" smtClean="0"/>
              <a:t/>
            </a:r>
            <a:br>
              <a:rPr kumimoji="1" lang="en-US" altLang="ja-JP" dirty="0" smtClean="0"/>
            </a:br>
            <a:r>
              <a:rPr kumimoji="1" lang="ja-JP" altLang="en-US" sz="3600" dirty="0" smtClean="0">
                <a:solidFill>
                  <a:srgbClr val="FF0000"/>
                </a:solidFill>
              </a:rPr>
              <a:t>点検</a:t>
            </a:r>
            <a:r>
              <a:rPr kumimoji="1" lang="ja-JP" altLang="en-US" dirty="0" smtClean="0"/>
              <a:t>して</a:t>
            </a:r>
            <a:r>
              <a:rPr kumimoji="1" lang="en-US" altLang="ja-JP" dirty="0" smtClean="0"/>
              <a:t/>
            </a:r>
            <a:br>
              <a:rPr kumimoji="1" lang="en-US" altLang="ja-JP" dirty="0" smtClean="0"/>
            </a:br>
            <a:r>
              <a:rPr kumimoji="1" lang="ja-JP" altLang="en-US" dirty="0" smtClean="0"/>
              <a:t>みよう</a:t>
            </a:r>
            <a:endParaRPr kumimoji="1" lang="ja-JP" altLang="en-US" dirty="0"/>
          </a:p>
        </p:txBody>
      </p:sp>
      <p:sp>
        <p:nvSpPr>
          <p:cNvPr id="3" name="コンテンツ プレースホルダー 2"/>
          <p:cNvSpPr>
            <a:spLocks noGrp="1"/>
          </p:cNvSpPr>
          <p:nvPr>
            <p:ph idx="1"/>
          </p:nvPr>
        </p:nvSpPr>
        <p:spPr>
          <a:xfrm>
            <a:off x="2901951" y="864108"/>
            <a:ext cx="5959416" cy="5120640"/>
          </a:xfrm>
        </p:spPr>
        <p:txBody>
          <a:bodyPr>
            <a:noAutofit/>
          </a:bodyPr>
          <a:lstStyle/>
          <a:p>
            <a:pPr marL="0" indent="0">
              <a:buNone/>
            </a:pPr>
            <a:r>
              <a:rPr lang="ja-JP" altLang="ja-JP" sz="1800" dirty="0"/>
              <a:t>＜チェック</a:t>
            </a:r>
            <a:r>
              <a:rPr lang="ja-JP" altLang="ja-JP" sz="1800" dirty="0" smtClean="0"/>
              <a:t>項目</a:t>
            </a:r>
            <a:r>
              <a:rPr lang="ja-JP" altLang="en-US" sz="1800" dirty="0" smtClean="0"/>
              <a:t>　例</a:t>
            </a:r>
            <a:r>
              <a:rPr lang="ja-JP" altLang="ja-JP" sz="1800" dirty="0" smtClean="0"/>
              <a:t>＞</a:t>
            </a:r>
            <a:endParaRPr lang="ja-JP" altLang="ja-JP" sz="1800" dirty="0"/>
          </a:p>
          <a:p>
            <a:pPr marL="0" indent="0">
              <a:buNone/>
            </a:pPr>
            <a:r>
              <a:rPr lang="ja-JP" altLang="ja-JP" sz="1400" dirty="0">
                <a:solidFill>
                  <a:srgbClr val="0070C0"/>
                </a:solidFill>
              </a:rPr>
              <a:t>１．賃金</a:t>
            </a:r>
          </a:p>
          <a:p>
            <a:pPr marL="0" indent="0">
              <a:buNone/>
            </a:pPr>
            <a:r>
              <a:rPr lang="ja-JP" altLang="en-US" sz="1400" dirty="0" smtClean="0"/>
              <a:t>　</a:t>
            </a:r>
            <a:r>
              <a:rPr lang="ja-JP" altLang="ja-JP" sz="1400" dirty="0" smtClean="0"/>
              <a:t>○</a:t>
            </a:r>
            <a:r>
              <a:rPr lang="ja-JP" altLang="ja-JP" sz="1400" dirty="0"/>
              <a:t>昇給制度、○昇進・配転ルール</a:t>
            </a:r>
            <a:r>
              <a:rPr lang="ja-JP" altLang="ja-JP" sz="1400" dirty="0" smtClean="0"/>
              <a:t>、○一時金</a:t>
            </a:r>
            <a:r>
              <a:rPr lang="ja-JP" altLang="en-US" sz="1400" dirty="0" smtClean="0"/>
              <a:t>、</a:t>
            </a:r>
            <a:r>
              <a:rPr lang="ja-JP" altLang="ja-JP" sz="1400" dirty="0" smtClean="0"/>
              <a:t>○</a:t>
            </a:r>
            <a:r>
              <a:rPr lang="ja-JP" altLang="ja-JP" sz="1400" dirty="0"/>
              <a:t>退職金</a:t>
            </a:r>
          </a:p>
          <a:p>
            <a:pPr marL="0" indent="0">
              <a:buNone/>
            </a:pPr>
            <a:r>
              <a:rPr lang="en-US" altLang="ja-JP" sz="1400" dirty="0"/>
              <a:t> </a:t>
            </a:r>
            <a:r>
              <a:rPr lang="ja-JP" altLang="ja-JP" sz="1400" dirty="0" smtClean="0">
                <a:solidFill>
                  <a:srgbClr val="0070C0"/>
                </a:solidFill>
              </a:rPr>
              <a:t>２</a:t>
            </a:r>
            <a:r>
              <a:rPr lang="ja-JP" altLang="ja-JP" sz="1400" dirty="0">
                <a:solidFill>
                  <a:srgbClr val="0070C0"/>
                </a:solidFill>
              </a:rPr>
              <a:t>．諸手当</a:t>
            </a:r>
          </a:p>
          <a:p>
            <a:pPr marL="0" indent="0">
              <a:buNone/>
            </a:pPr>
            <a:r>
              <a:rPr lang="ja-JP" altLang="en-US" sz="1400" dirty="0" smtClean="0"/>
              <a:t>　</a:t>
            </a:r>
            <a:r>
              <a:rPr lang="ja-JP" altLang="ja-JP" sz="1400" dirty="0" smtClean="0"/>
              <a:t>○通</a:t>
            </a:r>
            <a:r>
              <a:rPr lang="ja-JP" altLang="ja-JP" sz="1400" dirty="0"/>
              <a:t>勤手当、○特殊業務（勤務）手当、○時間</a:t>
            </a:r>
            <a:r>
              <a:rPr lang="ja-JP" altLang="ja-JP" sz="1400" dirty="0" smtClean="0"/>
              <a:t>外手当、</a:t>
            </a:r>
            <a:endParaRPr lang="en-US" altLang="ja-JP" sz="1400" dirty="0" smtClean="0"/>
          </a:p>
          <a:p>
            <a:pPr marL="0" indent="0">
              <a:buNone/>
            </a:pPr>
            <a:r>
              <a:rPr lang="ja-JP" altLang="en-US" sz="1400" dirty="0" smtClean="0"/>
              <a:t>　</a:t>
            </a:r>
            <a:r>
              <a:rPr lang="ja-JP" altLang="ja-JP" sz="1400" dirty="0" smtClean="0"/>
              <a:t>○</a:t>
            </a:r>
            <a:r>
              <a:rPr lang="ja-JP" altLang="ja-JP" sz="1400" dirty="0"/>
              <a:t>深夜・</a:t>
            </a:r>
            <a:r>
              <a:rPr lang="ja-JP" altLang="ja-JP" sz="1400" dirty="0" smtClean="0"/>
              <a:t>休日手当</a:t>
            </a:r>
            <a:r>
              <a:rPr lang="ja-JP" altLang="ja-JP" sz="1400" dirty="0"/>
              <a:t>、○食事手当、○単身赴任手当、○交代勤務手当</a:t>
            </a:r>
            <a:r>
              <a:rPr lang="ja-JP" altLang="ja-JP" sz="1400" dirty="0" smtClean="0"/>
              <a:t>、</a:t>
            </a:r>
            <a:endParaRPr lang="en-US" altLang="ja-JP" sz="1400" dirty="0" smtClean="0"/>
          </a:p>
          <a:p>
            <a:pPr marL="0" indent="0">
              <a:buNone/>
            </a:pPr>
            <a:r>
              <a:rPr lang="ja-JP" altLang="en-US" sz="1400" dirty="0" smtClean="0"/>
              <a:t>　</a:t>
            </a:r>
            <a:r>
              <a:rPr lang="ja-JP" altLang="ja-JP" sz="1400" dirty="0" smtClean="0"/>
              <a:t>○</a:t>
            </a:r>
            <a:r>
              <a:rPr lang="ja-JP" altLang="ja-JP" sz="1400" dirty="0"/>
              <a:t>精皆勤</a:t>
            </a:r>
            <a:r>
              <a:rPr lang="ja-JP" altLang="ja-JP" sz="1400" dirty="0" smtClean="0"/>
              <a:t>手当</a:t>
            </a:r>
            <a:r>
              <a:rPr lang="ja-JP" altLang="en-US" sz="1400" dirty="0" smtClean="0"/>
              <a:t>、</a:t>
            </a:r>
            <a:r>
              <a:rPr lang="ja-JP" altLang="ja-JP" sz="1400" dirty="0" smtClean="0"/>
              <a:t>○</a:t>
            </a:r>
            <a:r>
              <a:rPr lang="ja-JP" altLang="ja-JP" sz="1400" dirty="0"/>
              <a:t>住居手当、○</a:t>
            </a:r>
            <a:r>
              <a:rPr lang="ja-JP" altLang="ja-JP" sz="1400" dirty="0" smtClean="0"/>
              <a:t>家族</a:t>
            </a:r>
            <a:r>
              <a:rPr lang="ja-JP" altLang="en-US" sz="1400" dirty="0" smtClean="0"/>
              <a:t>・</a:t>
            </a:r>
            <a:r>
              <a:rPr lang="ja-JP" altLang="ja-JP" sz="1400" dirty="0" smtClean="0"/>
              <a:t>扶養手当、</a:t>
            </a:r>
            <a:r>
              <a:rPr lang="ja-JP" altLang="ja-JP" sz="1400" dirty="0"/>
              <a:t>○その他手当</a:t>
            </a:r>
          </a:p>
          <a:p>
            <a:pPr marL="0" indent="0">
              <a:buNone/>
            </a:pPr>
            <a:r>
              <a:rPr lang="en-US" altLang="ja-JP" sz="1400" dirty="0"/>
              <a:t> </a:t>
            </a:r>
            <a:r>
              <a:rPr lang="ja-JP" altLang="ja-JP" sz="1400" dirty="0" smtClean="0">
                <a:solidFill>
                  <a:srgbClr val="0070C0"/>
                </a:solidFill>
              </a:rPr>
              <a:t>３</a:t>
            </a:r>
            <a:r>
              <a:rPr lang="ja-JP" altLang="ja-JP" sz="1400" dirty="0">
                <a:solidFill>
                  <a:srgbClr val="0070C0"/>
                </a:solidFill>
              </a:rPr>
              <a:t>．休暇・休業制度</a:t>
            </a:r>
          </a:p>
          <a:p>
            <a:pPr marL="0" indent="0">
              <a:buNone/>
            </a:pPr>
            <a:r>
              <a:rPr lang="ja-JP" altLang="en-US" sz="1400" dirty="0" smtClean="0"/>
              <a:t>　</a:t>
            </a:r>
            <a:r>
              <a:rPr lang="ja-JP" altLang="ja-JP" sz="1400" dirty="0" smtClean="0"/>
              <a:t>○</a:t>
            </a:r>
            <a:r>
              <a:rPr lang="ja-JP" altLang="ja-JP" sz="1400" dirty="0"/>
              <a:t>育児休業、○介護</a:t>
            </a:r>
            <a:r>
              <a:rPr lang="ja-JP" altLang="ja-JP" sz="1400" dirty="0" smtClean="0"/>
              <a:t>休業</a:t>
            </a:r>
            <a:r>
              <a:rPr lang="ja-JP" altLang="en-US" sz="1400" dirty="0" smtClean="0"/>
              <a:t>、</a:t>
            </a:r>
            <a:r>
              <a:rPr lang="ja-JP" altLang="ja-JP" sz="1400" dirty="0" smtClean="0"/>
              <a:t>○</a:t>
            </a:r>
            <a:r>
              <a:rPr lang="ja-JP" altLang="ja-JP" sz="1400" dirty="0"/>
              <a:t>有休</a:t>
            </a:r>
            <a:r>
              <a:rPr lang="ja-JP" altLang="ja-JP" sz="1400" dirty="0" smtClean="0"/>
              <a:t>休暇、○</a:t>
            </a:r>
            <a:r>
              <a:rPr lang="ja-JP" altLang="en-US" sz="1400" dirty="0" smtClean="0"/>
              <a:t>慶弔休暇</a:t>
            </a:r>
            <a:r>
              <a:rPr lang="ja-JP" altLang="ja-JP" sz="1400" dirty="0" smtClean="0"/>
              <a:t>、○</a:t>
            </a:r>
            <a:r>
              <a:rPr lang="ja-JP" altLang="ja-JP" sz="1400" dirty="0"/>
              <a:t>生理休暇</a:t>
            </a:r>
            <a:r>
              <a:rPr lang="ja-JP" altLang="ja-JP" sz="1400" dirty="0" smtClean="0"/>
              <a:t>、</a:t>
            </a:r>
            <a:endParaRPr lang="en-US" altLang="ja-JP" sz="1400" dirty="0" smtClean="0"/>
          </a:p>
          <a:p>
            <a:pPr marL="0" indent="0">
              <a:buNone/>
            </a:pPr>
            <a:r>
              <a:rPr lang="ja-JP" altLang="en-US" sz="1400" dirty="0" smtClean="0">
                <a:sym typeface="Segoe UI Emoji" panose="020B0502040204020203" pitchFamily="34" charset="0"/>
              </a:rPr>
              <a:t>　</a:t>
            </a:r>
            <a:r>
              <a:rPr lang="en-US" altLang="ja-JP" sz="1400" dirty="0" smtClean="0">
                <a:sym typeface="Segoe UI Emoji" panose="020B0502040204020203" pitchFamily="34" charset="0"/>
              </a:rPr>
              <a:t>○</a:t>
            </a:r>
            <a:r>
              <a:rPr lang="ja-JP" altLang="ja-JP" sz="1400" dirty="0"/>
              <a:t>病気休暇</a:t>
            </a:r>
            <a:r>
              <a:rPr lang="ja-JP" altLang="ja-JP" sz="1400" dirty="0" smtClean="0"/>
              <a:t>、○</a:t>
            </a:r>
            <a:r>
              <a:rPr lang="ja-JP" altLang="ja-JP" sz="1400" dirty="0"/>
              <a:t>リフレッシュ休暇</a:t>
            </a:r>
            <a:r>
              <a:rPr lang="ja-JP" altLang="ja-JP" sz="1400" dirty="0" smtClean="0"/>
              <a:t>、○</a:t>
            </a:r>
            <a:r>
              <a:rPr lang="ja-JP" altLang="ja-JP" sz="1400" dirty="0"/>
              <a:t>その他休業・休暇</a:t>
            </a:r>
            <a:r>
              <a:rPr lang="ja-JP" altLang="ja-JP" sz="1400" dirty="0" smtClean="0"/>
              <a:t>制度</a:t>
            </a:r>
            <a:r>
              <a:rPr lang="en-US" altLang="ja-JP" sz="1400" dirty="0"/>
              <a:t> </a:t>
            </a:r>
            <a:endParaRPr lang="ja-JP" altLang="ja-JP" sz="1400" dirty="0"/>
          </a:p>
          <a:p>
            <a:pPr marL="0" indent="0">
              <a:buNone/>
            </a:pPr>
            <a:r>
              <a:rPr lang="ja-JP" altLang="ja-JP" sz="1400" dirty="0">
                <a:solidFill>
                  <a:srgbClr val="0070C0"/>
                </a:solidFill>
              </a:rPr>
              <a:t>４．福利</a:t>
            </a:r>
            <a:r>
              <a:rPr lang="ja-JP" altLang="ja-JP" sz="1400" dirty="0" smtClean="0">
                <a:solidFill>
                  <a:srgbClr val="0070C0"/>
                </a:solidFill>
              </a:rPr>
              <a:t>厚生</a:t>
            </a:r>
            <a:endParaRPr lang="ja-JP" altLang="ja-JP" sz="1400" dirty="0">
              <a:solidFill>
                <a:srgbClr val="0070C0"/>
              </a:solidFill>
            </a:endParaRPr>
          </a:p>
          <a:p>
            <a:pPr marL="0" indent="0">
              <a:buNone/>
            </a:pPr>
            <a:r>
              <a:rPr lang="ja-JP" altLang="en-US" sz="1400" dirty="0" smtClean="0"/>
              <a:t>　</a:t>
            </a:r>
            <a:r>
              <a:rPr lang="ja-JP" altLang="ja-JP" sz="1400" dirty="0" smtClean="0"/>
              <a:t>○食堂</a:t>
            </a:r>
            <a:r>
              <a:rPr lang="ja-JP" altLang="ja-JP" sz="1400" dirty="0"/>
              <a:t>利用、○更衣室・休憩室の利用、</a:t>
            </a:r>
          </a:p>
          <a:p>
            <a:pPr marL="0" indent="0">
              <a:buNone/>
            </a:pPr>
            <a:r>
              <a:rPr lang="ja-JP" altLang="en-US" sz="1400" dirty="0" smtClean="0"/>
              <a:t>　</a:t>
            </a:r>
            <a:r>
              <a:rPr lang="ja-JP" altLang="ja-JP" sz="1400" dirty="0" smtClean="0"/>
              <a:t>○健康診断、</a:t>
            </a:r>
            <a:r>
              <a:rPr lang="ja-JP" altLang="ja-JP" sz="1400" dirty="0"/>
              <a:t>○社会保険加入、○その他福利</a:t>
            </a:r>
            <a:r>
              <a:rPr lang="ja-JP" altLang="ja-JP" sz="1400" dirty="0" smtClean="0"/>
              <a:t>厚生</a:t>
            </a:r>
            <a:r>
              <a:rPr lang="en-US" altLang="ja-JP" sz="1400" dirty="0"/>
              <a:t> </a:t>
            </a:r>
            <a:endParaRPr lang="ja-JP" altLang="ja-JP" sz="1400" dirty="0"/>
          </a:p>
          <a:p>
            <a:pPr marL="0" indent="0">
              <a:buNone/>
            </a:pPr>
            <a:r>
              <a:rPr lang="ja-JP" altLang="ja-JP" sz="1400" dirty="0">
                <a:solidFill>
                  <a:srgbClr val="0070C0"/>
                </a:solidFill>
              </a:rPr>
              <a:t>５．諸制度</a:t>
            </a:r>
          </a:p>
          <a:p>
            <a:pPr marL="0" indent="0">
              <a:buNone/>
            </a:pPr>
            <a:r>
              <a:rPr lang="ja-JP" altLang="en-US" sz="1400" dirty="0" smtClean="0">
                <a:sym typeface="Segoe UI Emoji" panose="020B0502040204020203" pitchFamily="34" charset="0"/>
              </a:rPr>
              <a:t>　</a:t>
            </a:r>
            <a:r>
              <a:rPr lang="en-US" altLang="ja-JP" sz="1400" dirty="0" smtClean="0">
                <a:sym typeface="Segoe UI Emoji" panose="020B0502040204020203" pitchFamily="34" charset="0"/>
              </a:rPr>
              <a:t>○</a:t>
            </a:r>
            <a:r>
              <a:rPr lang="ja-JP" altLang="ja-JP" sz="1400" dirty="0"/>
              <a:t>教育訓練、○正規登用</a:t>
            </a:r>
            <a:r>
              <a:rPr lang="ja-JP" altLang="ja-JP" sz="1400" dirty="0" smtClean="0"/>
              <a:t>制度</a:t>
            </a:r>
            <a:r>
              <a:rPr lang="ja-JP" altLang="en-US" sz="1400" dirty="0" smtClean="0"/>
              <a:t>の有無</a:t>
            </a:r>
            <a:r>
              <a:rPr lang="ja-JP" altLang="ja-JP" sz="1400" dirty="0" smtClean="0"/>
              <a:t>、○</a:t>
            </a:r>
            <a:r>
              <a:rPr lang="ja-JP" altLang="ja-JP" sz="1400" dirty="0"/>
              <a:t>無期転換</a:t>
            </a:r>
            <a:r>
              <a:rPr lang="ja-JP" altLang="ja-JP" sz="1400" dirty="0" smtClean="0"/>
              <a:t>ルール</a:t>
            </a:r>
            <a:r>
              <a:rPr lang="ja-JP" altLang="en-US" sz="1400" dirty="0" smtClean="0"/>
              <a:t>の整備</a:t>
            </a:r>
            <a:endParaRPr kumimoji="1" lang="ja-JP" altLang="en-US" sz="1400" dirty="0"/>
          </a:p>
        </p:txBody>
      </p:sp>
      <p:sp>
        <p:nvSpPr>
          <p:cNvPr id="5" name="スライド番号プレースホルダー 4"/>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1389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376" y="1323344"/>
            <a:ext cx="2245940" cy="4601183"/>
          </a:xfrm>
        </p:spPr>
        <p:txBody>
          <a:bodyPr>
            <a:normAutofit fontScale="90000"/>
          </a:bodyPr>
          <a:lstStyle/>
          <a:p>
            <a:pPr marL="0" indent="0">
              <a:lnSpc>
                <a:spcPct val="100000"/>
              </a:lnSpc>
            </a:pPr>
            <a:r>
              <a:rPr lang="ja-JP" altLang="en-US" sz="3300" dirty="0">
                <a:solidFill>
                  <a:srgbClr val="FF0000"/>
                </a:solidFill>
                <a:sym typeface="Segoe UI Emoji" panose="020B0502040204020203" pitchFamily="34" charset="0"/>
              </a:rPr>
              <a:t>格差がある手当・制度</a:t>
            </a:r>
            <a:r>
              <a:rPr lang="ja-JP" altLang="en-US" sz="3300" dirty="0" smtClean="0">
                <a:solidFill>
                  <a:schemeClr val="bg1"/>
                </a:solidFill>
                <a:sym typeface="Segoe UI Emoji" panose="020B0502040204020203" pitchFamily="34" charset="0"/>
              </a:rPr>
              <a:t>や</a:t>
            </a:r>
            <a:r>
              <a:rPr lang="en-US" altLang="ja-JP" sz="3300" dirty="0" smtClean="0">
                <a:solidFill>
                  <a:schemeClr val="bg1"/>
                </a:solidFill>
                <a:sym typeface="Segoe UI Emoji" panose="020B0502040204020203" pitchFamily="34" charset="0"/>
              </a:rPr>
              <a:t/>
            </a:r>
            <a:br>
              <a:rPr lang="en-US" altLang="ja-JP" sz="3300" dirty="0" smtClean="0">
                <a:solidFill>
                  <a:schemeClr val="bg1"/>
                </a:solidFill>
                <a:sym typeface="Segoe UI Emoji" panose="020B0502040204020203" pitchFamily="34" charset="0"/>
              </a:rPr>
            </a:br>
            <a:r>
              <a:rPr lang="ja-JP" altLang="en-US" sz="3300" dirty="0" smtClean="0">
                <a:solidFill>
                  <a:srgbClr val="FF0000"/>
                </a:solidFill>
                <a:sym typeface="Segoe UI Emoji" panose="020B0502040204020203" pitchFamily="34" charset="0"/>
              </a:rPr>
              <a:t>非正規</a:t>
            </a:r>
            <a:r>
              <a:rPr lang="ja-JP" altLang="en-US" sz="3300" dirty="0">
                <a:solidFill>
                  <a:srgbClr val="FF0000"/>
                </a:solidFill>
                <a:sym typeface="Segoe UI Emoji" panose="020B0502040204020203" pitchFamily="34" charset="0"/>
              </a:rPr>
              <a:t>にはない制度・</a:t>
            </a:r>
            <a:r>
              <a:rPr lang="ja-JP" altLang="en-US" sz="3300" dirty="0" smtClean="0">
                <a:solidFill>
                  <a:srgbClr val="FF0000"/>
                </a:solidFill>
                <a:sym typeface="Segoe UI Emoji" panose="020B0502040204020203" pitchFamily="34" charset="0"/>
              </a:rPr>
              <a:t>手当</a:t>
            </a:r>
            <a:r>
              <a:rPr lang="en-US" altLang="ja-JP" sz="3300" dirty="0" smtClean="0">
                <a:solidFill>
                  <a:srgbClr val="FF0000"/>
                </a:solidFill>
                <a:sym typeface="Segoe UI Emoji" panose="020B0502040204020203" pitchFamily="34" charset="0"/>
              </a:rPr>
              <a:t/>
            </a:r>
            <a:br>
              <a:rPr lang="en-US" altLang="ja-JP" sz="3300" dirty="0" smtClean="0">
                <a:solidFill>
                  <a:srgbClr val="FF0000"/>
                </a:solidFill>
                <a:sym typeface="Segoe UI Emoji" panose="020B0502040204020203" pitchFamily="34" charset="0"/>
              </a:rPr>
            </a:br>
            <a:r>
              <a:rPr lang="ja-JP" altLang="en-US" sz="3300" dirty="0" smtClean="0">
                <a:solidFill>
                  <a:schemeClr val="bg1"/>
                </a:solidFill>
                <a:sym typeface="Segoe UI Emoji" panose="020B0502040204020203" pitchFamily="34" charset="0"/>
              </a:rPr>
              <a:t>に</a:t>
            </a:r>
            <a:r>
              <a:rPr lang="ja-JP" altLang="en-US" sz="3300" dirty="0">
                <a:solidFill>
                  <a:schemeClr val="bg1"/>
                </a:solidFill>
                <a:sym typeface="Segoe UI Emoji" panose="020B0502040204020203" pitchFamily="34" charset="0"/>
              </a:rPr>
              <a:t>ついて、</a:t>
            </a:r>
            <a:r>
              <a:rPr lang="en-US" altLang="ja-JP" sz="3300" dirty="0">
                <a:solidFill>
                  <a:schemeClr val="bg1"/>
                </a:solidFill>
                <a:sym typeface="Segoe UI Emoji" panose="020B0502040204020203" pitchFamily="34" charset="0"/>
              </a:rPr>
              <a:t/>
            </a:r>
            <a:br>
              <a:rPr lang="en-US" altLang="ja-JP" sz="3300" dirty="0">
                <a:solidFill>
                  <a:schemeClr val="bg1"/>
                </a:solidFill>
                <a:sym typeface="Segoe UI Emoji" panose="020B0502040204020203" pitchFamily="34" charset="0"/>
              </a:rPr>
            </a:br>
            <a:r>
              <a:rPr lang="ja-JP" altLang="en-US" sz="3300" dirty="0">
                <a:solidFill>
                  <a:schemeClr val="bg1"/>
                </a:solidFill>
                <a:sym typeface="Segoe UI Emoji" panose="020B0502040204020203" pitchFamily="34" charset="0"/>
              </a:rPr>
              <a:t>事業主に</a:t>
            </a:r>
            <a:r>
              <a:rPr lang="ja-JP" altLang="en-US" sz="3300" dirty="0">
                <a:solidFill>
                  <a:srgbClr val="FF0000"/>
                </a:solidFill>
                <a:sym typeface="Segoe UI Emoji" panose="020B0502040204020203" pitchFamily="34" charset="0"/>
              </a:rPr>
              <a:t>説明を求めよう</a:t>
            </a:r>
            <a:r>
              <a:rPr lang="ja-JP" altLang="en-US" sz="3200" dirty="0">
                <a:solidFill>
                  <a:srgbClr val="FF0000"/>
                </a:solidFill>
              </a:rPr>
              <a:t/>
            </a:r>
            <a:br>
              <a:rPr lang="ja-JP" altLang="en-US" sz="3200" dirty="0">
                <a:solidFill>
                  <a:srgbClr val="FF0000"/>
                </a:solidFill>
              </a:rPr>
            </a:br>
            <a:endParaRPr kumimoji="1" lang="ja-JP" altLang="en-US" dirty="0">
              <a:solidFill>
                <a:srgbClr val="FF0000"/>
              </a:solidFill>
            </a:endParaRPr>
          </a:p>
        </p:txBody>
      </p:sp>
      <p:sp>
        <p:nvSpPr>
          <p:cNvPr id="3" name="コンテンツ プレースホルダー 2"/>
          <p:cNvSpPr>
            <a:spLocks noGrp="1"/>
          </p:cNvSpPr>
          <p:nvPr>
            <p:ph idx="1"/>
          </p:nvPr>
        </p:nvSpPr>
        <p:spPr>
          <a:xfrm>
            <a:off x="2901951" y="756458"/>
            <a:ext cx="5486400" cy="5336771"/>
          </a:xfrm>
        </p:spPr>
        <p:txBody>
          <a:bodyPr>
            <a:normAutofit/>
          </a:bodyPr>
          <a:lstStyle/>
          <a:p>
            <a:pPr marL="0" indent="0">
              <a:buNone/>
            </a:pPr>
            <a:r>
              <a:rPr lang="ja-JP" altLang="ja-JP" sz="3000" dirty="0">
                <a:ln>
                  <a:solidFill>
                    <a:schemeClr val="tx1"/>
                  </a:solidFill>
                </a:ln>
                <a:solidFill>
                  <a:schemeClr val="accent2">
                    <a:lumMod val="20000"/>
                    <a:lumOff val="80000"/>
                  </a:schemeClr>
                </a:solidFill>
                <a:latin typeface="ＤＦＧ極太丸ゴシック体" panose="020F0A00010101010101" pitchFamily="50" charset="-128"/>
                <a:ea typeface="ＤＦＧ極太丸ゴシック体" panose="020F0A00010101010101" pitchFamily="50" charset="-128"/>
              </a:rPr>
              <a:t>待遇に関する説明義務の</a:t>
            </a:r>
            <a:r>
              <a:rPr lang="ja-JP" altLang="ja-JP" sz="3000" dirty="0" smtClean="0">
                <a:ln>
                  <a:solidFill>
                    <a:schemeClr val="tx1"/>
                  </a:solidFill>
                </a:ln>
                <a:solidFill>
                  <a:schemeClr val="accent2">
                    <a:lumMod val="20000"/>
                    <a:lumOff val="80000"/>
                  </a:schemeClr>
                </a:solidFill>
                <a:latin typeface="ＤＦＧ極太丸ゴシック体" panose="020F0A00010101010101" pitchFamily="50" charset="-128"/>
                <a:ea typeface="ＤＦＧ極太丸ゴシック体" panose="020F0A00010101010101" pitchFamily="50" charset="-128"/>
              </a:rPr>
              <a:t>強化</a:t>
            </a:r>
            <a:endParaRPr lang="en-US" altLang="ja-JP" sz="3000" dirty="0" smtClean="0">
              <a:ln>
                <a:solidFill>
                  <a:schemeClr val="tx1"/>
                </a:solidFill>
              </a:ln>
              <a:solidFill>
                <a:schemeClr val="accent2">
                  <a:lumMod val="20000"/>
                  <a:lumOff val="80000"/>
                </a:schemeClr>
              </a:solidFill>
              <a:latin typeface="ＤＦＧ極太丸ゴシック体" panose="020F0A00010101010101" pitchFamily="50" charset="-128"/>
              <a:ea typeface="ＤＦＧ極太丸ゴシック体" panose="020F0A00010101010101" pitchFamily="50" charset="-128"/>
            </a:endParaRPr>
          </a:p>
          <a:p>
            <a:pPr marL="0" indent="0">
              <a:buNone/>
            </a:pPr>
            <a:r>
              <a:rPr lang="ja-JP" altLang="ja-JP" dirty="0" smtClean="0">
                <a:solidFill>
                  <a:srgbClr val="0070C0"/>
                </a:solidFill>
              </a:rPr>
              <a:t>－</a:t>
            </a:r>
            <a:r>
              <a:rPr lang="ja-JP" altLang="ja-JP" dirty="0">
                <a:solidFill>
                  <a:srgbClr val="0070C0"/>
                </a:solidFill>
              </a:rPr>
              <a:t>事業主は下記の説明義務があります。</a:t>
            </a:r>
          </a:p>
          <a:p>
            <a:pPr marL="0" indent="0">
              <a:buNone/>
            </a:pPr>
            <a:r>
              <a:rPr lang="ja-JP" altLang="ja-JP" dirty="0" smtClean="0"/>
              <a:t>【</a:t>
            </a:r>
            <a:r>
              <a:rPr lang="ja-JP" altLang="ja-JP" dirty="0">
                <a:solidFill>
                  <a:srgbClr val="FF0000"/>
                </a:solidFill>
              </a:rPr>
              <a:t>雇い入れ時</a:t>
            </a:r>
            <a:r>
              <a:rPr lang="ja-JP" altLang="ja-JP" dirty="0"/>
              <a:t>】</a:t>
            </a:r>
          </a:p>
          <a:p>
            <a:pPr marL="0" indent="0">
              <a:buNone/>
            </a:pPr>
            <a:r>
              <a:rPr lang="ja-JP" altLang="ja-JP" dirty="0"/>
              <a:t>　賃金、教育訓練、福利厚生施設の利用、正規職員への転換措置、その他に関する待遇差や内容に関する説明の義務があります</a:t>
            </a:r>
            <a:r>
              <a:rPr lang="ja-JP" altLang="ja-JP" dirty="0" smtClean="0"/>
              <a:t>。</a:t>
            </a:r>
            <a:endParaRPr lang="ja-JP" altLang="ja-JP" dirty="0"/>
          </a:p>
          <a:p>
            <a:pPr marL="0" indent="0">
              <a:buNone/>
            </a:pPr>
            <a:r>
              <a:rPr lang="ja-JP" altLang="ja-JP" dirty="0"/>
              <a:t>【</a:t>
            </a:r>
            <a:r>
              <a:rPr lang="ja-JP" altLang="ja-JP" dirty="0">
                <a:solidFill>
                  <a:srgbClr val="FF0000"/>
                </a:solidFill>
              </a:rPr>
              <a:t>説明の求めがあった時</a:t>
            </a:r>
            <a:r>
              <a:rPr lang="ja-JP" altLang="ja-JP" dirty="0"/>
              <a:t>】</a:t>
            </a:r>
          </a:p>
          <a:p>
            <a:pPr marL="0" indent="0">
              <a:buNone/>
            </a:pPr>
            <a:r>
              <a:rPr lang="ja-JP" altLang="ja-JP" dirty="0"/>
              <a:t>　非正規職員から求めがあった場合は、待遇決定に際しての考えかた、正規職員との待遇差の内容・理由等を説明する義務があります</a:t>
            </a:r>
            <a:r>
              <a:rPr lang="ja-JP" altLang="ja-JP" dirty="0" smtClean="0"/>
              <a:t>。</a:t>
            </a:r>
            <a:endParaRPr lang="ja-JP" altLang="ja-JP" dirty="0"/>
          </a:p>
          <a:p>
            <a:pPr marL="0" indent="0">
              <a:buNone/>
            </a:pPr>
            <a:r>
              <a:rPr lang="ja-JP" altLang="ja-JP" dirty="0"/>
              <a:t>【</a:t>
            </a:r>
            <a:r>
              <a:rPr lang="ja-JP" altLang="ja-JP" dirty="0">
                <a:solidFill>
                  <a:srgbClr val="FF0000"/>
                </a:solidFill>
              </a:rPr>
              <a:t>不利益取り扱いの禁止</a:t>
            </a:r>
            <a:r>
              <a:rPr lang="ja-JP" altLang="ja-JP" dirty="0"/>
              <a:t>】</a:t>
            </a:r>
          </a:p>
          <a:p>
            <a:pPr marL="0" indent="0">
              <a:buNone/>
            </a:pPr>
            <a:r>
              <a:rPr lang="ja-JP" altLang="ja-JP" dirty="0"/>
              <a:t>　説明を求めた労働者に対する不利益な取り扱いは禁止されています。</a:t>
            </a:r>
          </a:p>
          <a:p>
            <a:pPr marL="0" indent="0">
              <a:buNone/>
            </a:pPr>
            <a:endParaRPr kumimoji="1" lang="ja-JP" altLang="en-US" dirty="0"/>
          </a:p>
        </p:txBody>
      </p:sp>
      <p:sp>
        <p:nvSpPr>
          <p:cNvPr id="5" name="スライド番号プレースホルダー 4"/>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81723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こんな</a:t>
            </a:r>
            <a:r>
              <a:rPr lang="ja-JP" altLang="en-US" dirty="0" smtClean="0">
                <a:solidFill>
                  <a:srgbClr val="FF0000"/>
                </a:solidFill>
              </a:rPr>
              <a:t>差別</a:t>
            </a:r>
            <a:r>
              <a:rPr lang="ja-JP" altLang="en-US" dirty="0" smtClean="0"/>
              <a:t>は</a:t>
            </a:r>
            <a:r>
              <a:rPr lang="en-US" altLang="ja-JP" dirty="0" smtClean="0">
                <a:solidFill>
                  <a:srgbClr val="FF0000"/>
                </a:solidFill>
              </a:rPr>
              <a:t>NG</a:t>
            </a:r>
            <a:endParaRPr lang="ja-JP" altLang="en-US" dirty="0">
              <a:solidFill>
                <a:srgbClr val="FF0000"/>
              </a:solidFill>
            </a:endParaRPr>
          </a:p>
        </p:txBody>
      </p:sp>
      <p:sp>
        <p:nvSpPr>
          <p:cNvPr id="6" name="コンテンツ プレースホルダー 5"/>
          <p:cNvSpPr>
            <a:spLocks noGrp="1"/>
          </p:cNvSpPr>
          <p:nvPr>
            <p:ph idx="1"/>
          </p:nvPr>
        </p:nvSpPr>
        <p:spPr>
          <a:xfrm>
            <a:off x="2901952" y="2177934"/>
            <a:ext cx="3124776" cy="3877059"/>
          </a:xfrm>
        </p:spPr>
        <p:txBody>
          <a:bodyPr>
            <a:normAutofit/>
          </a:bodyPr>
          <a:lstStyle/>
          <a:p>
            <a:pPr marL="0" indent="0">
              <a:buNone/>
            </a:pPr>
            <a:r>
              <a:rPr kumimoji="1" lang="ja-JP" altLang="en-US" sz="2400" dirty="0" smtClean="0"/>
              <a:t>「会社への貢献度」が同じなら、正規と同一の賞与を支給しなければなりません。</a:t>
            </a:r>
            <a:endParaRPr kumimoji="1" lang="en-US" altLang="ja-JP" sz="2400" dirty="0" smtClean="0"/>
          </a:p>
          <a:p>
            <a:pPr marL="0" indent="0">
              <a:buNone/>
            </a:pPr>
            <a:r>
              <a:rPr lang="ja-JP" altLang="en-US" sz="2400" dirty="0"/>
              <a:t>　</a:t>
            </a:r>
            <a:r>
              <a:rPr lang="ja-JP" altLang="en-US" sz="2400" dirty="0" smtClean="0"/>
              <a:t>正規になんらかの賞与を支給しているなら、非正規にもなんらかの賞与を支給しなければなりません。</a:t>
            </a:r>
            <a:endParaRPr kumimoji="1" lang="ja-JP" altLang="en-US" sz="2400" dirty="0"/>
          </a:p>
        </p:txBody>
      </p:sp>
      <p:sp>
        <p:nvSpPr>
          <p:cNvPr id="4" name="楕円 3"/>
          <p:cNvSpPr/>
          <p:nvPr/>
        </p:nvSpPr>
        <p:spPr>
          <a:xfrm>
            <a:off x="7631084" y="864109"/>
            <a:ext cx="980902" cy="98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賞与</a:t>
            </a:r>
            <a:endParaRPr kumimoji="1" lang="en-US" altLang="ja-JP" dirty="0" smtClean="0"/>
          </a:p>
          <a:p>
            <a:pPr algn="ctr"/>
            <a:r>
              <a:rPr kumimoji="1" lang="ja-JP" altLang="en-US" dirty="0"/>
              <a:t>手当</a:t>
            </a:r>
          </a:p>
        </p:txBody>
      </p:sp>
      <p:sp>
        <p:nvSpPr>
          <p:cNvPr id="7" name="正方形/長方形 6"/>
          <p:cNvSpPr/>
          <p:nvPr/>
        </p:nvSpPr>
        <p:spPr>
          <a:xfrm>
            <a:off x="2808259" y="922403"/>
            <a:ext cx="4572000" cy="1077218"/>
          </a:xfrm>
          <a:prstGeom prst="rect">
            <a:avLst/>
          </a:prstGeom>
        </p:spPr>
        <p:txBody>
          <a:bodyPr>
            <a:spAutoFit/>
          </a:bodyPr>
          <a:lstStyle/>
          <a:p>
            <a:pPr indent="133350" algn="just">
              <a:spcAft>
                <a:spcPts val="0"/>
              </a:spcAft>
            </a:pPr>
            <a:r>
              <a:rPr lang="ja-JP" altLang="en-US" sz="3200" kern="100" dirty="0" smtClean="0">
                <a:solidFill>
                  <a:srgbClr val="0070C0"/>
                </a:solidFill>
                <a:latin typeface="+mj-ea"/>
                <a:ea typeface="+mj-ea"/>
                <a:cs typeface="Times New Roman" panose="02020603050405020304" pitchFamily="18" charset="0"/>
              </a:rPr>
              <a:t>賞与は全員に</a:t>
            </a:r>
            <a:endParaRPr lang="en-US" altLang="ja-JP" sz="3200" kern="100" dirty="0" smtClean="0">
              <a:solidFill>
                <a:srgbClr val="0070C0"/>
              </a:solidFill>
              <a:latin typeface="+mj-ea"/>
              <a:ea typeface="+mj-ea"/>
              <a:cs typeface="Times New Roman" panose="02020603050405020304" pitchFamily="18" charset="0"/>
            </a:endParaRPr>
          </a:p>
          <a:p>
            <a:pPr indent="133350" algn="just">
              <a:spcAft>
                <a:spcPts val="0"/>
              </a:spcAft>
            </a:pPr>
            <a:r>
              <a:rPr lang="ja-JP" altLang="en-US" sz="3200" kern="100" dirty="0">
                <a:solidFill>
                  <a:srgbClr val="0070C0"/>
                </a:solidFill>
                <a:latin typeface="+mj-ea"/>
                <a:ea typeface="+mj-ea"/>
                <a:cs typeface="Times New Roman" panose="02020603050405020304" pitchFamily="18" charset="0"/>
              </a:rPr>
              <a:t>正規</a:t>
            </a:r>
            <a:r>
              <a:rPr lang="ja-JP" altLang="en-US" sz="3200" kern="100" dirty="0" smtClean="0">
                <a:solidFill>
                  <a:srgbClr val="0070C0"/>
                </a:solidFill>
                <a:latin typeface="+mj-ea"/>
                <a:ea typeface="+mj-ea"/>
                <a:cs typeface="Times New Roman" panose="02020603050405020304" pitchFamily="18" charset="0"/>
              </a:rPr>
              <a:t>と同等</a:t>
            </a:r>
            <a:r>
              <a:rPr lang="ja-JP" altLang="en-US" sz="3200" kern="100" dirty="0" smtClean="0">
                <a:latin typeface="+mj-ea"/>
                <a:ea typeface="+mj-ea"/>
                <a:cs typeface="Times New Roman" panose="02020603050405020304" pitchFamily="18" charset="0"/>
              </a:rPr>
              <a:t>の割合で</a:t>
            </a:r>
            <a:endParaRPr lang="ja-JP" altLang="ja-JP" sz="3200" kern="100" dirty="0">
              <a:latin typeface="+mj-ea"/>
              <a:ea typeface="+mj-ea"/>
              <a:cs typeface="Times New Roman" panose="02020603050405020304" pitchFamily="18" charset="0"/>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298" y="3602000"/>
            <a:ext cx="2054053" cy="2452993"/>
          </a:xfrm>
          <a:prstGeom prst="rect">
            <a:avLst/>
          </a:prstGeom>
        </p:spPr>
      </p:pic>
      <p:sp>
        <p:nvSpPr>
          <p:cNvPr id="8" name="スライド番号プレースホルダー 7"/>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338983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こんな</a:t>
            </a:r>
            <a:r>
              <a:rPr kumimoji="1" lang="ja-JP" altLang="en-US" dirty="0" smtClean="0">
                <a:solidFill>
                  <a:srgbClr val="FF0000"/>
                </a:solidFill>
              </a:rPr>
              <a:t>差別</a:t>
            </a:r>
            <a:r>
              <a:rPr kumimoji="1" lang="ja-JP" altLang="en-US" dirty="0" smtClean="0"/>
              <a:t>は</a:t>
            </a:r>
            <a:r>
              <a:rPr kumimoji="1" lang="en-US" altLang="ja-JP" dirty="0" smtClean="0">
                <a:solidFill>
                  <a:srgbClr val="FF0000"/>
                </a:solidFill>
              </a:rPr>
              <a:t>NG</a:t>
            </a:r>
            <a:endParaRPr kumimoji="1" lang="ja-JP" altLang="en-US" dirty="0">
              <a:solidFill>
                <a:srgbClr val="FF0000"/>
              </a:solidFill>
            </a:endParaRPr>
          </a:p>
        </p:txBody>
      </p:sp>
      <p:sp>
        <p:nvSpPr>
          <p:cNvPr id="3" name="コンテンツ プレースホルダー 2"/>
          <p:cNvSpPr>
            <a:spLocks noGrp="1"/>
          </p:cNvSpPr>
          <p:nvPr>
            <p:ph idx="1"/>
          </p:nvPr>
        </p:nvSpPr>
        <p:spPr>
          <a:xfrm>
            <a:off x="2901951" y="2252748"/>
            <a:ext cx="2659264" cy="3731999"/>
          </a:xfrm>
        </p:spPr>
        <p:txBody>
          <a:bodyPr>
            <a:normAutofit/>
          </a:bodyPr>
          <a:lstStyle/>
          <a:p>
            <a:pPr marL="0" indent="0">
              <a:buNone/>
            </a:pPr>
            <a:r>
              <a:rPr kumimoji="1" lang="ja-JP" altLang="en-US" sz="2400" dirty="0" smtClean="0"/>
              <a:t>同じ役職で、同じ責任を負うなら、正規・非正規関係なく、手当は同一支給しなければなりません。</a:t>
            </a:r>
            <a:endParaRPr kumimoji="1" lang="ja-JP" altLang="en-US" sz="2400" dirty="0"/>
          </a:p>
        </p:txBody>
      </p:sp>
      <p:sp>
        <p:nvSpPr>
          <p:cNvPr id="5" name="楕円 4"/>
          <p:cNvSpPr/>
          <p:nvPr/>
        </p:nvSpPr>
        <p:spPr>
          <a:xfrm>
            <a:off x="7407449" y="864108"/>
            <a:ext cx="980902" cy="98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賞与</a:t>
            </a:r>
            <a:endParaRPr kumimoji="1" lang="en-US" altLang="ja-JP" dirty="0" smtClean="0"/>
          </a:p>
          <a:p>
            <a:pPr algn="ctr"/>
            <a:r>
              <a:rPr kumimoji="1" lang="ja-JP" altLang="en-US" dirty="0"/>
              <a:t>手当</a:t>
            </a:r>
          </a:p>
        </p:txBody>
      </p:sp>
      <p:sp>
        <p:nvSpPr>
          <p:cNvPr id="6" name="正方形/長方形 5"/>
          <p:cNvSpPr/>
          <p:nvPr/>
        </p:nvSpPr>
        <p:spPr>
          <a:xfrm>
            <a:off x="2901951" y="864108"/>
            <a:ext cx="4572000" cy="1077218"/>
          </a:xfrm>
          <a:prstGeom prst="rect">
            <a:avLst/>
          </a:prstGeom>
        </p:spPr>
        <p:txBody>
          <a:bodyPr>
            <a:spAutoFit/>
          </a:bodyPr>
          <a:lstStyle/>
          <a:p>
            <a:pPr indent="133350" algn="just">
              <a:spcAft>
                <a:spcPts val="0"/>
              </a:spcAft>
            </a:pPr>
            <a:r>
              <a:rPr lang="ja-JP" altLang="en-US" sz="3200" kern="100" dirty="0" smtClean="0">
                <a:solidFill>
                  <a:srgbClr val="0070C0"/>
                </a:solidFill>
                <a:latin typeface="+mj-ea"/>
                <a:ea typeface="+mj-ea"/>
                <a:cs typeface="Times New Roman" panose="02020603050405020304" pitchFamily="18" charset="0"/>
              </a:rPr>
              <a:t>役職手当など</a:t>
            </a:r>
            <a:endParaRPr lang="en-US" altLang="ja-JP" sz="3200" kern="100" dirty="0" smtClean="0">
              <a:solidFill>
                <a:srgbClr val="0070C0"/>
              </a:solidFill>
              <a:latin typeface="+mj-ea"/>
              <a:ea typeface="+mj-ea"/>
              <a:cs typeface="Times New Roman" panose="02020603050405020304" pitchFamily="18" charset="0"/>
            </a:endParaRPr>
          </a:p>
          <a:p>
            <a:pPr indent="133350" algn="just">
              <a:spcAft>
                <a:spcPts val="0"/>
              </a:spcAft>
            </a:pPr>
            <a:r>
              <a:rPr lang="ja-JP" altLang="en-US" sz="3200" kern="100" dirty="0">
                <a:latin typeface="+mj-ea"/>
                <a:ea typeface="+mj-ea"/>
                <a:cs typeface="Times New Roman" panose="02020603050405020304" pitchFamily="18" charset="0"/>
              </a:rPr>
              <a:t>同額</a:t>
            </a:r>
            <a:r>
              <a:rPr lang="ja-JP" altLang="en-US" sz="3200" kern="100" dirty="0" smtClean="0">
                <a:latin typeface="+mj-ea"/>
                <a:ea typeface="+mj-ea"/>
                <a:cs typeface="Times New Roman" panose="02020603050405020304" pitchFamily="18" charset="0"/>
              </a:rPr>
              <a:t>で</a:t>
            </a:r>
            <a:endParaRPr lang="ja-JP" altLang="ja-JP" sz="3200" kern="100" dirty="0">
              <a:latin typeface="+mj-ea"/>
              <a:ea typeface="+mj-ea"/>
              <a:cs typeface="Times New Roman" panose="02020603050405020304" pitchFamily="18" charset="0"/>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18" y="2564350"/>
            <a:ext cx="2236933" cy="3420397"/>
          </a:xfrm>
          <a:prstGeom prst="rect">
            <a:avLst/>
          </a:prstGeom>
        </p:spPr>
      </p:pic>
      <p:sp>
        <p:nvSpPr>
          <p:cNvPr id="8" name="スライド番号プレースホルダー 7"/>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59949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01951" y="2732855"/>
            <a:ext cx="2459758" cy="2992166"/>
          </a:xfrm>
        </p:spPr>
        <p:txBody>
          <a:bodyPr>
            <a:normAutofit/>
          </a:bodyPr>
          <a:lstStyle/>
          <a:p>
            <a:pPr marL="0" indent="0">
              <a:buNone/>
            </a:pPr>
            <a:r>
              <a:rPr kumimoji="1" lang="ja-JP" altLang="en-US" sz="2400" dirty="0" smtClean="0"/>
              <a:t>同一の時間外・深夜休日労働には</a:t>
            </a:r>
            <a:r>
              <a:rPr lang="ja-JP" altLang="en-US" sz="2400" dirty="0" smtClean="0"/>
              <a:t>同一の割増率を</a:t>
            </a:r>
            <a:r>
              <a:rPr kumimoji="1" lang="ja-JP" altLang="en-US" sz="2400" dirty="0" smtClean="0"/>
              <a:t>支払う</a:t>
            </a:r>
            <a:r>
              <a:rPr kumimoji="1" lang="ja-JP" altLang="en-US" sz="2400" dirty="0"/>
              <a:t>必要</a:t>
            </a:r>
            <a:r>
              <a:rPr kumimoji="1" lang="ja-JP" altLang="en-US" sz="2400" dirty="0" smtClean="0"/>
              <a:t>があります。</a:t>
            </a:r>
            <a:endParaRPr kumimoji="1" lang="ja-JP" altLang="en-US" sz="2400" dirty="0"/>
          </a:p>
        </p:txBody>
      </p:sp>
      <p:sp>
        <p:nvSpPr>
          <p:cNvPr id="4" name="タイトル 1"/>
          <p:cNvSpPr>
            <a:spLocks noGrp="1"/>
          </p:cNvSpPr>
          <p:nvPr>
            <p:ph type="title"/>
          </p:nvPr>
        </p:nvSpPr>
        <p:spPr/>
        <p:txBody>
          <a:bodyPr/>
          <a:lstStyle/>
          <a:p>
            <a:r>
              <a:rPr kumimoji="1" lang="ja-JP" altLang="en-US" dirty="0" smtClean="0"/>
              <a:t>こんな</a:t>
            </a:r>
            <a:r>
              <a:rPr kumimoji="1" lang="ja-JP" altLang="en-US" dirty="0" smtClean="0">
                <a:solidFill>
                  <a:srgbClr val="FF0000"/>
                </a:solidFill>
              </a:rPr>
              <a:t>差別</a:t>
            </a:r>
            <a:r>
              <a:rPr kumimoji="1" lang="ja-JP" altLang="en-US" dirty="0" smtClean="0"/>
              <a:t>は</a:t>
            </a:r>
            <a:r>
              <a:rPr kumimoji="1" lang="en-US" altLang="ja-JP" dirty="0" smtClean="0">
                <a:solidFill>
                  <a:srgbClr val="FF0000"/>
                </a:solidFill>
              </a:rPr>
              <a:t>NG</a:t>
            </a:r>
            <a:endParaRPr kumimoji="1" lang="ja-JP" altLang="en-US" dirty="0">
              <a:solidFill>
                <a:srgbClr val="FF0000"/>
              </a:solidFill>
            </a:endParaRPr>
          </a:p>
        </p:txBody>
      </p:sp>
      <p:sp>
        <p:nvSpPr>
          <p:cNvPr id="6" name="楕円 5"/>
          <p:cNvSpPr/>
          <p:nvPr/>
        </p:nvSpPr>
        <p:spPr>
          <a:xfrm>
            <a:off x="7407449" y="864108"/>
            <a:ext cx="980902" cy="98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賞与</a:t>
            </a:r>
            <a:endParaRPr kumimoji="1" lang="en-US" altLang="ja-JP" dirty="0" smtClean="0"/>
          </a:p>
          <a:p>
            <a:pPr algn="ctr"/>
            <a:r>
              <a:rPr kumimoji="1" lang="ja-JP" altLang="en-US" dirty="0"/>
              <a:t>手当</a:t>
            </a:r>
          </a:p>
        </p:txBody>
      </p:sp>
      <p:sp>
        <p:nvSpPr>
          <p:cNvPr id="7" name="正方形/長方形 6"/>
          <p:cNvSpPr/>
          <p:nvPr/>
        </p:nvSpPr>
        <p:spPr>
          <a:xfrm>
            <a:off x="2901951" y="864108"/>
            <a:ext cx="4572000" cy="1569660"/>
          </a:xfrm>
          <a:prstGeom prst="rect">
            <a:avLst/>
          </a:prstGeom>
        </p:spPr>
        <p:txBody>
          <a:bodyPr>
            <a:spAutoFit/>
          </a:bodyPr>
          <a:lstStyle/>
          <a:p>
            <a:pPr indent="133350" algn="just">
              <a:spcAft>
                <a:spcPts val="0"/>
              </a:spcAft>
            </a:pPr>
            <a:r>
              <a:rPr lang="ja-JP" altLang="en-US" sz="3200" kern="100" dirty="0" smtClean="0">
                <a:solidFill>
                  <a:srgbClr val="0070C0"/>
                </a:solidFill>
                <a:latin typeface="+mj-ea"/>
                <a:ea typeface="+mj-ea"/>
                <a:cs typeface="Times New Roman" panose="02020603050405020304" pitchFamily="18" charset="0"/>
              </a:rPr>
              <a:t>時間外労働手当</a:t>
            </a:r>
            <a:endParaRPr lang="en-US" altLang="ja-JP" sz="3200" kern="100" dirty="0">
              <a:solidFill>
                <a:srgbClr val="0070C0"/>
              </a:solidFill>
              <a:latin typeface="+mj-ea"/>
              <a:ea typeface="+mj-ea"/>
              <a:cs typeface="Times New Roman" panose="02020603050405020304" pitchFamily="18" charset="0"/>
            </a:endParaRPr>
          </a:p>
          <a:p>
            <a:pPr indent="133350" algn="just">
              <a:spcAft>
                <a:spcPts val="0"/>
              </a:spcAft>
            </a:pPr>
            <a:r>
              <a:rPr lang="ja-JP" altLang="en-US" sz="3200" kern="100" dirty="0" smtClean="0">
                <a:solidFill>
                  <a:srgbClr val="0070C0"/>
                </a:solidFill>
                <a:latin typeface="+mj-ea"/>
                <a:ea typeface="+mj-ea"/>
                <a:cs typeface="Times New Roman" panose="02020603050405020304" pitchFamily="18" charset="0"/>
              </a:rPr>
              <a:t>深夜・休日労働手当</a:t>
            </a:r>
            <a:endParaRPr lang="en-US" altLang="ja-JP" sz="3200" kern="100" dirty="0" smtClean="0">
              <a:solidFill>
                <a:srgbClr val="0070C0"/>
              </a:solidFill>
              <a:latin typeface="+mj-ea"/>
              <a:ea typeface="+mj-ea"/>
              <a:cs typeface="Times New Roman" panose="02020603050405020304" pitchFamily="18" charset="0"/>
            </a:endParaRPr>
          </a:p>
          <a:p>
            <a:pPr indent="133350" algn="just">
              <a:spcAft>
                <a:spcPts val="0"/>
              </a:spcAft>
            </a:pPr>
            <a:r>
              <a:rPr lang="ja-JP" altLang="en-US" sz="3200" kern="100" dirty="0" smtClean="0">
                <a:latin typeface="+mj-ea"/>
                <a:ea typeface="+mj-ea"/>
                <a:cs typeface="Times New Roman" panose="02020603050405020304" pitchFamily="18" charset="0"/>
              </a:rPr>
              <a:t>は同額で</a:t>
            </a:r>
            <a:endParaRPr lang="ja-JP" altLang="ja-JP" sz="3200" kern="100" dirty="0">
              <a:latin typeface="+mj-ea"/>
              <a:ea typeface="+mj-ea"/>
              <a:cs typeface="Times New Roman" panose="02020603050405020304" pitchFamily="18" charset="0"/>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476" y="2896653"/>
            <a:ext cx="2195371" cy="2828368"/>
          </a:xfrm>
          <a:prstGeom prst="rect">
            <a:avLst/>
          </a:prstGeom>
        </p:spPr>
      </p:pic>
      <p:sp>
        <p:nvSpPr>
          <p:cNvPr id="8" name="スライド番号プレースホルダー 7"/>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77238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01951" y="3067396"/>
            <a:ext cx="3049962" cy="2917352"/>
          </a:xfrm>
        </p:spPr>
        <p:txBody>
          <a:bodyPr>
            <a:normAutofit/>
          </a:bodyPr>
          <a:lstStyle/>
          <a:p>
            <a:pPr marL="0" indent="0">
              <a:buNone/>
            </a:pPr>
            <a:r>
              <a:rPr lang="ja-JP" altLang="en-US" sz="2400" dirty="0" smtClean="0"/>
              <a:t>地理的違いによる支給上限額の違いは認められますが、正規とパートには同じ通勤手当を支給しなければなりません。</a:t>
            </a:r>
            <a:endParaRPr lang="en-US" altLang="ja-JP" sz="2400" dirty="0" smtClean="0"/>
          </a:p>
          <a:p>
            <a:pPr marL="0" indent="0">
              <a:buNone/>
            </a:pPr>
            <a:endParaRPr kumimoji="1" lang="ja-JP" altLang="en-US" dirty="0"/>
          </a:p>
        </p:txBody>
      </p:sp>
      <p:sp>
        <p:nvSpPr>
          <p:cNvPr id="4" name="タイトル 1"/>
          <p:cNvSpPr>
            <a:spLocks noGrp="1"/>
          </p:cNvSpPr>
          <p:nvPr>
            <p:ph type="title"/>
          </p:nvPr>
        </p:nvSpPr>
        <p:spPr/>
        <p:txBody>
          <a:bodyPr/>
          <a:lstStyle/>
          <a:p>
            <a:r>
              <a:rPr kumimoji="1" lang="ja-JP" altLang="en-US" dirty="0" smtClean="0"/>
              <a:t>こんな</a:t>
            </a:r>
            <a:r>
              <a:rPr kumimoji="1" lang="ja-JP" altLang="en-US" dirty="0" smtClean="0">
                <a:solidFill>
                  <a:srgbClr val="FF0000"/>
                </a:solidFill>
              </a:rPr>
              <a:t>差別</a:t>
            </a:r>
            <a:r>
              <a:rPr kumimoji="1" lang="ja-JP" altLang="en-US" dirty="0" smtClean="0"/>
              <a:t>は</a:t>
            </a:r>
            <a:r>
              <a:rPr kumimoji="1" lang="en-US" altLang="ja-JP" dirty="0" smtClean="0">
                <a:solidFill>
                  <a:srgbClr val="FF0000"/>
                </a:solidFill>
              </a:rPr>
              <a:t>NG</a:t>
            </a:r>
            <a:endParaRPr kumimoji="1" lang="ja-JP" altLang="en-US" dirty="0">
              <a:solidFill>
                <a:srgbClr val="FF0000"/>
              </a:solidFill>
            </a:endParaRPr>
          </a:p>
        </p:txBody>
      </p:sp>
      <p:sp>
        <p:nvSpPr>
          <p:cNvPr id="5" name="楕円 4"/>
          <p:cNvSpPr/>
          <p:nvPr/>
        </p:nvSpPr>
        <p:spPr>
          <a:xfrm>
            <a:off x="7407449" y="864108"/>
            <a:ext cx="980902" cy="98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賞与</a:t>
            </a:r>
            <a:endParaRPr kumimoji="1" lang="en-US" altLang="ja-JP" dirty="0" smtClean="0"/>
          </a:p>
          <a:p>
            <a:pPr algn="ctr"/>
            <a:r>
              <a:rPr kumimoji="1" lang="ja-JP" altLang="en-US" dirty="0"/>
              <a:t>手当</a:t>
            </a:r>
          </a:p>
        </p:txBody>
      </p:sp>
      <p:sp>
        <p:nvSpPr>
          <p:cNvPr id="6" name="正方形/長方形 5"/>
          <p:cNvSpPr/>
          <p:nvPr/>
        </p:nvSpPr>
        <p:spPr>
          <a:xfrm>
            <a:off x="2901951" y="864108"/>
            <a:ext cx="4572000" cy="1569660"/>
          </a:xfrm>
          <a:prstGeom prst="rect">
            <a:avLst/>
          </a:prstGeom>
        </p:spPr>
        <p:txBody>
          <a:bodyPr>
            <a:spAutoFit/>
          </a:bodyPr>
          <a:lstStyle/>
          <a:p>
            <a:pPr indent="133350" algn="just">
              <a:spcAft>
                <a:spcPts val="0"/>
              </a:spcAft>
            </a:pPr>
            <a:r>
              <a:rPr lang="ja-JP" altLang="en-US" sz="3200" kern="100" dirty="0" smtClean="0">
                <a:solidFill>
                  <a:srgbClr val="0070C0"/>
                </a:solidFill>
                <a:latin typeface="+mj-ea"/>
                <a:ea typeface="+mj-ea"/>
                <a:cs typeface="Times New Roman" panose="02020603050405020304" pitchFamily="18" charset="0"/>
              </a:rPr>
              <a:t>通勤手当</a:t>
            </a:r>
            <a:endParaRPr lang="en-US" altLang="ja-JP" sz="3200" kern="100" dirty="0">
              <a:solidFill>
                <a:srgbClr val="0070C0"/>
              </a:solidFill>
              <a:latin typeface="+mj-ea"/>
              <a:ea typeface="+mj-ea"/>
              <a:cs typeface="Times New Roman" panose="02020603050405020304" pitchFamily="18" charset="0"/>
            </a:endParaRPr>
          </a:p>
          <a:p>
            <a:pPr indent="133350" algn="just">
              <a:spcAft>
                <a:spcPts val="0"/>
              </a:spcAft>
            </a:pPr>
            <a:r>
              <a:rPr lang="ja-JP" altLang="en-US" sz="3200" kern="100" dirty="0" smtClean="0">
                <a:solidFill>
                  <a:srgbClr val="0070C0"/>
                </a:solidFill>
                <a:latin typeface="+mj-ea"/>
                <a:ea typeface="+mj-ea"/>
                <a:cs typeface="Times New Roman" panose="02020603050405020304" pitchFamily="18" charset="0"/>
              </a:rPr>
              <a:t>出張旅費</a:t>
            </a:r>
            <a:endParaRPr lang="en-US" altLang="ja-JP" sz="3200" kern="100" dirty="0" smtClean="0">
              <a:solidFill>
                <a:srgbClr val="0070C0"/>
              </a:solidFill>
              <a:latin typeface="+mj-ea"/>
              <a:ea typeface="+mj-ea"/>
              <a:cs typeface="Times New Roman" panose="02020603050405020304" pitchFamily="18" charset="0"/>
            </a:endParaRPr>
          </a:p>
          <a:p>
            <a:pPr indent="133350" algn="just">
              <a:spcAft>
                <a:spcPts val="0"/>
              </a:spcAft>
            </a:pPr>
            <a:r>
              <a:rPr lang="ja-JP" altLang="en-US" sz="3200" kern="100" dirty="0" smtClean="0">
                <a:latin typeface="+mj-ea"/>
                <a:ea typeface="+mj-ea"/>
                <a:cs typeface="Times New Roman" panose="02020603050405020304" pitchFamily="18" charset="0"/>
              </a:rPr>
              <a:t>は同額で</a:t>
            </a:r>
            <a:endParaRPr lang="ja-JP" altLang="ja-JP" sz="3200" kern="100" dirty="0">
              <a:latin typeface="+mj-ea"/>
              <a:ea typeface="+mj-ea"/>
              <a:cs typeface="Times New Roman" panose="02020603050405020304" pitchFamily="18" charset="0"/>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105" y="2985424"/>
            <a:ext cx="2245246" cy="2491833"/>
          </a:xfrm>
          <a:prstGeom prst="rect">
            <a:avLst/>
          </a:prstGeom>
        </p:spPr>
      </p:pic>
      <p:sp>
        <p:nvSpPr>
          <p:cNvPr id="8" name="スライド番号プレースホルダー 7"/>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342238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kumimoji="1" lang="ja-JP" altLang="en-US" dirty="0" smtClean="0"/>
              <a:t>こんな</a:t>
            </a:r>
            <a:r>
              <a:rPr kumimoji="1" lang="ja-JP" altLang="en-US" dirty="0" smtClean="0">
                <a:solidFill>
                  <a:srgbClr val="FF0000"/>
                </a:solidFill>
              </a:rPr>
              <a:t>差別</a:t>
            </a:r>
            <a:r>
              <a:rPr kumimoji="1" lang="ja-JP" altLang="en-US" dirty="0" smtClean="0"/>
              <a:t>は</a:t>
            </a:r>
            <a:r>
              <a:rPr kumimoji="1" lang="en-US" altLang="ja-JP" dirty="0" smtClean="0">
                <a:solidFill>
                  <a:srgbClr val="FF0000"/>
                </a:solidFill>
              </a:rPr>
              <a:t>NG</a:t>
            </a:r>
            <a:endParaRPr kumimoji="1" lang="ja-JP" altLang="en-US" dirty="0">
              <a:solidFill>
                <a:srgbClr val="FF0000"/>
              </a:solidFill>
            </a:endParaRPr>
          </a:p>
        </p:txBody>
      </p:sp>
      <p:sp>
        <p:nvSpPr>
          <p:cNvPr id="5" name="楕円 4"/>
          <p:cNvSpPr/>
          <p:nvPr/>
        </p:nvSpPr>
        <p:spPr>
          <a:xfrm>
            <a:off x="7407449" y="864108"/>
            <a:ext cx="980902" cy="98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賞与</a:t>
            </a:r>
            <a:endParaRPr kumimoji="1" lang="en-US" altLang="ja-JP" dirty="0" smtClean="0"/>
          </a:p>
          <a:p>
            <a:pPr algn="ctr"/>
            <a:r>
              <a:rPr kumimoji="1" lang="ja-JP" altLang="en-US" dirty="0"/>
              <a:t>手当</a:t>
            </a:r>
          </a:p>
        </p:txBody>
      </p:sp>
      <p:sp>
        <p:nvSpPr>
          <p:cNvPr id="6" name="正方形/長方形 5"/>
          <p:cNvSpPr/>
          <p:nvPr/>
        </p:nvSpPr>
        <p:spPr>
          <a:xfrm>
            <a:off x="2677507" y="864108"/>
            <a:ext cx="4803947" cy="1077218"/>
          </a:xfrm>
          <a:prstGeom prst="rect">
            <a:avLst/>
          </a:prstGeom>
        </p:spPr>
        <p:txBody>
          <a:bodyPr wrap="square">
            <a:spAutoFit/>
          </a:bodyPr>
          <a:lstStyle/>
          <a:p>
            <a:pPr indent="133350" algn="just">
              <a:spcAft>
                <a:spcPts val="0"/>
              </a:spcAft>
            </a:pPr>
            <a:r>
              <a:rPr lang="ja-JP" altLang="en-US" sz="3200" kern="100" dirty="0" smtClean="0">
                <a:solidFill>
                  <a:srgbClr val="0070C0"/>
                </a:solidFill>
                <a:latin typeface="+mj-ea"/>
                <a:ea typeface="+mj-ea"/>
                <a:cs typeface="Times New Roman" panose="02020603050405020304" pitchFamily="18" charset="0"/>
              </a:rPr>
              <a:t>特殊作業・特殊勤務手当</a:t>
            </a:r>
            <a:endParaRPr lang="en-US" altLang="ja-JP" sz="3200" kern="100" dirty="0" smtClean="0">
              <a:solidFill>
                <a:srgbClr val="0070C0"/>
              </a:solidFill>
              <a:latin typeface="+mj-ea"/>
              <a:ea typeface="+mj-ea"/>
              <a:cs typeface="Times New Roman" panose="02020603050405020304" pitchFamily="18" charset="0"/>
            </a:endParaRPr>
          </a:p>
          <a:p>
            <a:pPr indent="133350" algn="just">
              <a:spcAft>
                <a:spcPts val="0"/>
              </a:spcAft>
            </a:pPr>
            <a:r>
              <a:rPr lang="ja-JP" altLang="en-US" sz="3200" kern="100" dirty="0" smtClean="0">
                <a:latin typeface="+mj-ea"/>
                <a:ea typeface="+mj-ea"/>
                <a:cs typeface="Times New Roman" panose="02020603050405020304" pitchFamily="18" charset="0"/>
              </a:rPr>
              <a:t>は同額で</a:t>
            </a:r>
            <a:endParaRPr lang="ja-JP" altLang="ja-JP" sz="3200" kern="100" dirty="0">
              <a:latin typeface="+mj-ea"/>
              <a:ea typeface="+mj-ea"/>
              <a:cs typeface="Times New Roman" panose="02020603050405020304" pitchFamily="18" charset="0"/>
            </a:endParaRPr>
          </a:p>
        </p:txBody>
      </p:sp>
      <p:sp>
        <p:nvSpPr>
          <p:cNvPr id="7" name="コンテンツ プレースホルダー 2"/>
          <p:cNvSpPr>
            <a:spLocks noGrp="1"/>
          </p:cNvSpPr>
          <p:nvPr>
            <p:ph idx="1"/>
          </p:nvPr>
        </p:nvSpPr>
        <p:spPr>
          <a:xfrm>
            <a:off x="2818824" y="2231552"/>
            <a:ext cx="5486400" cy="2385753"/>
          </a:xfrm>
        </p:spPr>
        <p:txBody>
          <a:bodyPr>
            <a:normAutofit/>
          </a:bodyPr>
          <a:lstStyle/>
          <a:p>
            <a:pPr marL="0" indent="0">
              <a:buNone/>
            </a:pPr>
            <a:r>
              <a:rPr lang="ja-JP" altLang="en-US" sz="2400" dirty="0" smtClean="0"/>
              <a:t>同一の危険度・作業環境で作業する場合、同じような交代制勤務でシフトが割りあてられている場合は、同額の手当を支払う必要があります。</a:t>
            </a:r>
            <a:endParaRPr lang="en-US" altLang="ja-JP" sz="2400" dirty="0" smtClean="0"/>
          </a:p>
          <a:p>
            <a:pPr marL="0" indent="0">
              <a:buNone/>
            </a:pP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635" y="4207760"/>
            <a:ext cx="3470155" cy="1776988"/>
          </a:xfrm>
          <a:prstGeom prst="rect">
            <a:avLst/>
          </a:prstGeom>
        </p:spPr>
      </p:pic>
      <p:sp>
        <p:nvSpPr>
          <p:cNvPr id="8" name="スライド番号プレースホルダー 7"/>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864802243"/>
      </p:ext>
    </p:extLst>
  </p:cSld>
  <p:clrMapOvr>
    <a:masterClrMapping/>
  </p:clrMapOvr>
</p:sld>
</file>

<file path=ppt/theme/theme1.xml><?xml version="1.0" encoding="utf-8"?>
<a:theme xmlns:a="http://schemas.openxmlformats.org/drawingml/2006/main" name="フレーム">
  <a:themeElements>
    <a:clrScheme name="フレーム">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フレーム">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ーム">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TM03090430[[fn=縞模様]]</Template>
  <TotalTime>192</TotalTime>
  <Words>871</Words>
  <Application>Microsoft Office PowerPoint</Application>
  <PresentationFormat>画面に合わせる (4:3)</PresentationFormat>
  <Paragraphs>141</Paragraphs>
  <Slides>17</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ＤＦＧ極太丸ゴシック体</vt:lpstr>
      <vt:lpstr>HG丸ｺﾞｼｯｸM-PRO</vt:lpstr>
      <vt:lpstr>ＭＳ ゴシック</vt:lpstr>
      <vt:lpstr>ＭＳ 明朝</vt:lpstr>
      <vt:lpstr>游ゴシック</vt:lpstr>
      <vt:lpstr>Corbel</vt:lpstr>
      <vt:lpstr>Segoe UI Emoji</vt:lpstr>
      <vt:lpstr>Times New Roman</vt:lpstr>
      <vt:lpstr>Wingdings 2</vt:lpstr>
      <vt:lpstr>フレーム</vt:lpstr>
      <vt:lpstr>雇用差別・賃金差別をなくそう ～同じ仕事なら同じ待遇を～</vt:lpstr>
      <vt:lpstr>同一労働 同一賃金  同じ仕事なら 同じ待遇を</vt:lpstr>
      <vt:lpstr>あなたの 職場の 格差を 点検して みよう</vt:lpstr>
      <vt:lpstr>格差がある手当・制度や 非正規にはない制度・手当 について、 事業主に説明を求めよう </vt:lpstr>
      <vt:lpstr>こんな差別はNG</vt:lpstr>
      <vt:lpstr>こんな差別はNG</vt:lpstr>
      <vt:lpstr>こんな差別はNG</vt:lpstr>
      <vt:lpstr>こんな差別はNG</vt:lpstr>
      <vt:lpstr>こんな差別はNG</vt:lpstr>
      <vt:lpstr>こんな差別はNG</vt:lpstr>
      <vt:lpstr>こんな差別はNG</vt:lpstr>
      <vt:lpstr>こんな差別はNG</vt:lpstr>
      <vt:lpstr>こんな差別はNG</vt:lpstr>
      <vt:lpstr>こんな差別はNG</vt:lpstr>
      <vt:lpstr>格差是正がすすみました</vt:lpstr>
      <vt:lpstr>格差是正がすすみました</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雇用差別・賃金差別をなくそう ～同じ仕事なら同じ待遇を～</dc:title>
  <dc:creator>nakano</dc:creator>
  <cp:lastModifiedBy>nakano</cp:lastModifiedBy>
  <cp:revision>24</cp:revision>
  <dcterms:created xsi:type="dcterms:W3CDTF">2019-06-14T07:30:22Z</dcterms:created>
  <dcterms:modified xsi:type="dcterms:W3CDTF">2019-07-16T02:48:15Z</dcterms:modified>
</cp:coreProperties>
</file>